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65" r:id="rId11"/>
    <p:sldId id="297" r:id="rId12"/>
    <p:sldId id="267" r:id="rId13"/>
    <p:sldId id="268" r:id="rId14"/>
    <p:sldId id="298" r:id="rId15"/>
    <p:sldId id="270" r:id="rId16"/>
    <p:sldId id="299" r:id="rId17"/>
    <p:sldId id="274" r:id="rId18"/>
    <p:sldId id="275" r:id="rId19"/>
    <p:sldId id="302" r:id="rId20"/>
    <p:sldId id="276" r:id="rId21"/>
    <p:sldId id="277" r:id="rId22"/>
    <p:sldId id="303" r:id="rId23"/>
    <p:sldId id="284" r:id="rId24"/>
    <p:sldId id="285" r:id="rId25"/>
    <p:sldId id="304" r:id="rId26"/>
    <p:sldId id="288" r:id="rId27"/>
    <p:sldId id="272" r:id="rId28"/>
    <p:sldId id="273" r:id="rId29"/>
    <p:sldId id="305" r:id="rId30"/>
    <p:sldId id="306" r:id="rId31"/>
    <p:sldId id="296" r:id="rId32"/>
    <p:sldId id="280" r:id="rId33"/>
    <p:sldId id="286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/>
      <a:tcStyle>
        <a:tcBdr/>
        <a:fill>
          <a:solidFill>
            <a:srgbClr val="E7EAE8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/>
      <a:tcStyle>
        <a:tcBdr/>
        <a:fill>
          <a:solidFill>
            <a:srgbClr val="ECF3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/>
      <a:tcStyle>
        <a:tcBdr/>
        <a:fill>
          <a:solidFill>
            <a:srgbClr val="ECECED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81" autoAdjust="0"/>
  </p:normalViewPr>
  <p:slideViewPr>
    <p:cSldViewPr snapToGrid="0">
      <p:cViewPr varScale="1">
        <p:scale>
          <a:sx n="82" d="100"/>
          <a:sy n="82" d="100"/>
        </p:scale>
        <p:origin x="147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9" name="Shape 7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8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225" y="1645668"/>
            <a:ext cx="2464337" cy="473561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03225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1645670"/>
            <a:ext cx="1863001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342900">
              <a:buClrTx/>
              <a:buSzTx/>
              <a:buFontTx/>
              <a:buNone/>
            </a:lvl2pPr>
            <a:lvl3pPr marL="0" indent="685800">
              <a:buClrTx/>
              <a:buSzTx/>
              <a:buFontTx/>
              <a:buNone/>
            </a:lvl3pPr>
            <a:lvl4pPr marL="0" indent="1028700">
              <a:buClrTx/>
              <a:buSzTx/>
              <a:buFontTx/>
              <a:buNone/>
            </a:lvl4pPr>
            <a:lvl5pPr marL="0" indent="13716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68"/>
            <a:ext cx="3734834" cy="47356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3734834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>
            <a:spLocks noGrp="1"/>
          </p:cNvSpPr>
          <p:nvPr>
            <p:ph type="pic" idx="13"/>
          </p:nvPr>
        </p:nvSpPr>
        <p:spPr>
          <a:xfrm>
            <a:off x="0" y="-2"/>
            <a:ext cx="4572000" cy="6481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4926031" y="476719"/>
            <a:ext cx="3458029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70"/>
            <a:ext cx="8339451" cy="158075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342900">
              <a:buClrTx/>
              <a:buSzTx/>
              <a:buFontTx/>
              <a:buNone/>
              <a:defRPr sz="2800"/>
            </a:lvl2pPr>
            <a:lvl3pPr marL="0" indent="685800">
              <a:buClrTx/>
              <a:buSzTx/>
              <a:buFontTx/>
              <a:buNone/>
              <a:defRPr sz="2800"/>
            </a:lvl3pPr>
            <a:lvl4pPr marL="0" indent="1028700">
              <a:buClrTx/>
              <a:buSzTx/>
              <a:buFontTx/>
              <a:buNone/>
              <a:defRPr sz="2800"/>
            </a:lvl4pPr>
            <a:lvl5pPr marL="0" indent="1371600"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Image"/>
          <p:cNvSpPr>
            <a:spLocks noGrp="1"/>
          </p:cNvSpPr>
          <p:nvPr>
            <p:ph type="pic" idx="13"/>
          </p:nvPr>
        </p:nvSpPr>
        <p:spPr>
          <a:xfrm>
            <a:off x="0" y="3429001"/>
            <a:ext cx="9144000" cy="3037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031993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Image"/>
          <p:cNvSpPr>
            <a:spLocks noGrp="1"/>
          </p:cNvSpPr>
          <p:nvPr>
            <p:ph type="pic" sz="quarter" idx="13"/>
          </p:nvPr>
        </p:nvSpPr>
        <p:spPr>
          <a:xfrm>
            <a:off x="402270" y="1976910"/>
            <a:ext cx="2701734" cy="363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4945" y="2506678"/>
            <a:ext cx="4159317" cy="3390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>
            <a:spLocks noGrp="1"/>
          </p:cNvSpPr>
          <p:nvPr>
            <p:ph type="body" sz="quarter" idx="14"/>
          </p:nvPr>
        </p:nvSpPr>
        <p:spPr>
          <a:xfrm>
            <a:off x="3274945" y="2904792"/>
            <a:ext cx="4159317" cy="285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07" name="Rectangle"/>
          <p:cNvSpPr>
            <a:spLocks noGrp="1"/>
          </p:cNvSpPr>
          <p:nvPr>
            <p:ph type="body" sz="quarter" idx="15"/>
          </p:nvPr>
        </p:nvSpPr>
        <p:spPr>
          <a:xfrm>
            <a:off x="3274945" y="3350676"/>
            <a:ext cx="4159317" cy="22619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08" name="Line"/>
          <p:cNvSpPr/>
          <p:nvPr/>
        </p:nvSpPr>
        <p:spPr>
          <a:xfrm flipH="1">
            <a:off x="3274947" y="238507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13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72380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1" name="Image"/>
          <p:cNvSpPr>
            <a:spLocks noGrp="1"/>
          </p:cNvSpPr>
          <p:nvPr>
            <p:ph type="pic" sz="quarter" idx="13"/>
          </p:nvPr>
        </p:nvSpPr>
        <p:spPr>
          <a:xfrm>
            <a:off x="195227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7921" y="4099995"/>
            <a:ext cx="328197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>
            <a:spLocks noGrp="1"/>
          </p:cNvSpPr>
          <p:nvPr>
            <p:ph type="body" sz="quarter" idx="14"/>
          </p:nvPr>
        </p:nvSpPr>
        <p:spPr>
          <a:xfrm>
            <a:off x="1017920" y="4498107"/>
            <a:ext cx="3281974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4" name="Rectangle"/>
          <p:cNvSpPr>
            <a:spLocks noGrp="1"/>
          </p:cNvSpPr>
          <p:nvPr>
            <p:ph type="body" sz="quarter" idx="15"/>
          </p:nvPr>
        </p:nvSpPr>
        <p:spPr>
          <a:xfrm>
            <a:off x="1017920" y="4943993"/>
            <a:ext cx="3281974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Image"/>
          <p:cNvSpPr>
            <a:spLocks noGrp="1"/>
          </p:cNvSpPr>
          <p:nvPr>
            <p:ph type="pic" sz="quarter" idx="16"/>
          </p:nvPr>
        </p:nvSpPr>
        <p:spPr>
          <a:xfrm>
            <a:off x="5778456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7"/>
          </p:nvPr>
        </p:nvSpPr>
        <p:spPr>
          <a:xfrm>
            <a:off x="4844107" y="4099995"/>
            <a:ext cx="328197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8" name="Rectangle"/>
          <p:cNvSpPr>
            <a:spLocks noGrp="1"/>
          </p:cNvSpPr>
          <p:nvPr>
            <p:ph type="body" sz="quarter" idx="18"/>
          </p:nvPr>
        </p:nvSpPr>
        <p:spPr>
          <a:xfrm>
            <a:off x="4844107" y="4498107"/>
            <a:ext cx="328197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9" name="Rectangle"/>
          <p:cNvSpPr>
            <a:spLocks noGrp="1"/>
          </p:cNvSpPr>
          <p:nvPr>
            <p:ph type="body" sz="quarter" idx="19"/>
          </p:nvPr>
        </p:nvSpPr>
        <p:spPr>
          <a:xfrm>
            <a:off x="4844107" y="4943993"/>
            <a:ext cx="3281973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3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57680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3" name="Image"/>
          <p:cNvSpPr>
            <a:spLocks noGrp="1"/>
          </p:cNvSpPr>
          <p:nvPr>
            <p:ph type="pic" sz="quarter" idx="13"/>
          </p:nvPr>
        </p:nvSpPr>
        <p:spPr>
          <a:xfrm>
            <a:off x="1206768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6102" y="4099995"/>
            <a:ext cx="2194608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>
            <a:spLocks noGrp="1"/>
          </p:cNvSpPr>
          <p:nvPr>
            <p:ph type="body" sz="quarter" idx="14"/>
          </p:nvPr>
        </p:nvSpPr>
        <p:spPr>
          <a:xfrm>
            <a:off x="816102" y="4498107"/>
            <a:ext cx="2194609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46" name="Rectangle"/>
          <p:cNvSpPr>
            <a:spLocks noGrp="1"/>
          </p:cNvSpPr>
          <p:nvPr>
            <p:ph type="body" sz="quarter" idx="15"/>
          </p:nvPr>
        </p:nvSpPr>
        <p:spPr>
          <a:xfrm>
            <a:off x="816102" y="4943993"/>
            <a:ext cx="2194609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58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Image"/>
          <p:cNvSpPr>
            <a:spLocks noGrp="1"/>
          </p:cNvSpPr>
          <p:nvPr>
            <p:ph type="pic" sz="quarter" idx="16"/>
          </p:nvPr>
        </p:nvSpPr>
        <p:spPr>
          <a:xfrm>
            <a:off x="387453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Rectangle"/>
          <p:cNvSpPr>
            <a:spLocks noGrp="1"/>
          </p:cNvSpPr>
          <p:nvPr>
            <p:ph type="body" sz="quarter" idx="17"/>
          </p:nvPr>
        </p:nvSpPr>
        <p:spPr>
          <a:xfrm>
            <a:off x="3483864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0" name="Rectangle"/>
          <p:cNvSpPr>
            <a:spLocks noGrp="1"/>
          </p:cNvSpPr>
          <p:nvPr>
            <p:ph type="body" sz="quarter" idx="18"/>
          </p:nvPr>
        </p:nvSpPr>
        <p:spPr>
          <a:xfrm>
            <a:off x="3483864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1" name="Rectangle"/>
          <p:cNvSpPr>
            <a:spLocks noGrp="1"/>
          </p:cNvSpPr>
          <p:nvPr>
            <p:ph type="body" sz="quarter" idx="19"/>
          </p:nvPr>
        </p:nvSpPr>
        <p:spPr>
          <a:xfrm>
            <a:off x="3483864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3" name="Image"/>
          <p:cNvSpPr>
            <a:spLocks noGrp="1"/>
          </p:cNvSpPr>
          <p:nvPr>
            <p:ph type="pic" sz="quarter" idx="20"/>
          </p:nvPr>
        </p:nvSpPr>
        <p:spPr>
          <a:xfrm>
            <a:off x="6556009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4" name="Rectangle"/>
          <p:cNvSpPr>
            <a:spLocks noGrp="1"/>
          </p:cNvSpPr>
          <p:nvPr>
            <p:ph type="body" sz="quarter" idx="21"/>
          </p:nvPr>
        </p:nvSpPr>
        <p:spPr>
          <a:xfrm>
            <a:off x="6165343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5" name="Rectangle"/>
          <p:cNvSpPr>
            <a:spLocks noGrp="1"/>
          </p:cNvSpPr>
          <p:nvPr>
            <p:ph type="body" sz="quarter" idx="22"/>
          </p:nvPr>
        </p:nvSpPr>
        <p:spPr>
          <a:xfrm>
            <a:off x="6165343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6" name="Rectangle"/>
          <p:cNvSpPr>
            <a:spLocks noGrp="1"/>
          </p:cNvSpPr>
          <p:nvPr>
            <p:ph type="body" sz="quarter" idx="23"/>
          </p:nvPr>
        </p:nvSpPr>
        <p:spPr>
          <a:xfrm>
            <a:off x="6165343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7" name="Line"/>
          <p:cNvSpPr/>
          <p:nvPr/>
        </p:nvSpPr>
        <p:spPr>
          <a:xfrm flipH="1">
            <a:off x="6886017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6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0" name="Image"/>
          <p:cNvSpPr>
            <a:spLocks noGrp="1"/>
          </p:cNvSpPr>
          <p:nvPr>
            <p:ph type="pic" sz="quarter" idx="13"/>
          </p:nvPr>
        </p:nvSpPr>
        <p:spPr>
          <a:xfrm>
            <a:off x="403621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621" y="3856239"/>
            <a:ext cx="137699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>
            <a:spLocks noGrp="1"/>
          </p:cNvSpPr>
          <p:nvPr>
            <p:ph type="body" sz="quarter" idx="14"/>
          </p:nvPr>
        </p:nvSpPr>
        <p:spPr>
          <a:xfrm>
            <a:off x="403621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3" name="Rectangle"/>
          <p:cNvSpPr>
            <a:spLocks noGrp="1"/>
          </p:cNvSpPr>
          <p:nvPr>
            <p:ph type="body" sz="quarter" idx="15"/>
          </p:nvPr>
        </p:nvSpPr>
        <p:spPr>
          <a:xfrm>
            <a:off x="403621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4" name="Line"/>
          <p:cNvSpPr/>
          <p:nvPr/>
        </p:nvSpPr>
        <p:spPr>
          <a:xfrm flipH="1">
            <a:off x="71549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Image"/>
          <p:cNvSpPr>
            <a:spLocks noGrp="1"/>
          </p:cNvSpPr>
          <p:nvPr>
            <p:ph type="pic" sz="quarter" idx="16"/>
          </p:nvPr>
        </p:nvSpPr>
        <p:spPr>
          <a:xfrm>
            <a:off x="2144455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6" name="Rectangle"/>
          <p:cNvSpPr>
            <a:spLocks noGrp="1"/>
          </p:cNvSpPr>
          <p:nvPr>
            <p:ph type="body" sz="quarter" idx="17"/>
          </p:nvPr>
        </p:nvSpPr>
        <p:spPr>
          <a:xfrm>
            <a:off x="2143562" y="3856239"/>
            <a:ext cx="137699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7" name="Rectangle"/>
          <p:cNvSpPr>
            <a:spLocks noGrp="1"/>
          </p:cNvSpPr>
          <p:nvPr>
            <p:ph type="body" sz="quarter" idx="18"/>
          </p:nvPr>
        </p:nvSpPr>
        <p:spPr>
          <a:xfrm>
            <a:off x="2143562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8" name="Rectangle"/>
          <p:cNvSpPr>
            <a:spLocks noGrp="1"/>
          </p:cNvSpPr>
          <p:nvPr>
            <p:ph type="body" sz="quarter" idx="19"/>
          </p:nvPr>
        </p:nvSpPr>
        <p:spPr>
          <a:xfrm>
            <a:off x="2143562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9" name="Line"/>
          <p:cNvSpPr/>
          <p:nvPr/>
        </p:nvSpPr>
        <p:spPr>
          <a:xfrm flipH="1">
            <a:off x="2455430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Image"/>
          <p:cNvSpPr>
            <a:spLocks noGrp="1"/>
          </p:cNvSpPr>
          <p:nvPr>
            <p:ph type="pic" sz="quarter" idx="20"/>
          </p:nvPr>
        </p:nvSpPr>
        <p:spPr>
          <a:xfrm>
            <a:off x="3885289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1" name="Rectangle"/>
          <p:cNvSpPr>
            <a:spLocks noGrp="1"/>
          </p:cNvSpPr>
          <p:nvPr>
            <p:ph type="body" sz="quarter" idx="21"/>
          </p:nvPr>
        </p:nvSpPr>
        <p:spPr>
          <a:xfrm>
            <a:off x="388350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388350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3" name="Rectangle"/>
          <p:cNvSpPr>
            <a:spLocks noGrp="1"/>
          </p:cNvSpPr>
          <p:nvPr>
            <p:ph type="body" sz="quarter" idx="23"/>
          </p:nvPr>
        </p:nvSpPr>
        <p:spPr>
          <a:xfrm>
            <a:off x="388350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Image"/>
          <p:cNvSpPr>
            <a:spLocks noGrp="1"/>
          </p:cNvSpPr>
          <p:nvPr>
            <p:ph type="pic" sz="quarter" idx="24"/>
          </p:nvPr>
        </p:nvSpPr>
        <p:spPr>
          <a:xfrm>
            <a:off x="5626124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Rectangle"/>
          <p:cNvSpPr>
            <a:spLocks noGrp="1"/>
          </p:cNvSpPr>
          <p:nvPr>
            <p:ph type="body" sz="quarter" idx="25"/>
          </p:nvPr>
        </p:nvSpPr>
        <p:spPr>
          <a:xfrm>
            <a:off x="562612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7" name="Rectangle"/>
          <p:cNvSpPr>
            <a:spLocks noGrp="1"/>
          </p:cNvSpPr>
          <p:nvPr>
            <p:ph type="body" sz="quarter" idx="26"/>
          </p:nvPr>
        </p:nvSpPr>
        <p:spPr>
          <a:xfrm>
            <a:off x="562612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8" name="Rectangle"/>
          <p:cNvSpPr>
            <a:spLocks noGrp="1"/>
          </p:cNvSpPr>
          <p:nvPr>
            <p:ph type="body" sz="quarter" idx="27"/>
          </p:nvPr>
        </p:nvSpPr>
        <p:spPr>
          <a:xfrm>
            <a:off x="562612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9" name="Line"/>
          <p:cNvSpPr/>
          <p:nvPr/>
        </p:nvSpPr>
        <p:spPr>
          <a:xfrm flipH="1">
            <a:off x="5937992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Image"/>
          <p:cNvSpPr>
            <a:spLocks noGrp="1"/>
          </p:cNvSpPr>
          <p:nvPr>
            <p:ph type="pic" sz="quarter" idx="28"/>
          </p:nvPr>
        </p:nvSpPr>
        <p:spPr>
          <a:xfrm>
            <a:off x="7366958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Rectangle"/>
          <p:cNvSpPr>
            <a:spLocks noGrp="1"/>
          </p:cNvSpPr>
          <p:nvPr>
            <p:ph type="body" sz="quarter" idx="29"/>
          </p:nvPr>
        </p:nvSpPr>
        <p:spPr>
          <a:xfrm>
            <a:off x="7366958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2" name="Rectangle"/>
          <p:cNvSpPr>
            <a:spLocks noGrp="1"/>
          </p:cNvSpPr>
          <p:nvPr>
            <p:ph type="body" sz="quarter" idx="30"/>
          </p:nvPr>
        </p:nvSpPr>
        <p:spPr>
          <a:xfrm>
            <a:off x="7366958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3" name="Rectangle"/>
          <p:cNvSpPr>
            <a:spLocks noGrp="1"/>
          </p:cNvSpPr>
          <p:nvPr>
            <p:ph type="body" sz="quarter" idx="31"/>
          </p:nvPr>
        </p:nvSpPr>
        <p:spPr>
          <a:xfrm>
            <a:off x="7366958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94" name="Line"/>
          <p:cNvSpPr/>
          <p:nvPr/>
        </p:nvSpPr>
        <p:spPr>
          <a:xfrm flipH="1">
            <a:off x="7678826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26814" y="1645670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3388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8445" y="2873929"/>
            <a:ext cx="1768699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>
            <a:spLocks noGrp="1"/>
          </p:cNvSpPr>
          <p:nvPr>
            <p:ph type="body" sz="quarter" idx="13"/>
          </p:nvPr>
        </p:nvSpPr>
        <p:spPr>
          <a:xfrm>
            <a:off x="260330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3" name="Rectangle"/>
          <p:cNvSpPr>
            <a:spLocks noGrp="1"/>
          </p:cNvSpPr>
          <p:nvPr>
            <p:ph type="body" sz="quarter" idx="14"/>
          </p:nvPr>
        </p:nvSpPr>
        <p:spPr>
          <a:xfrm>
            <a:off x="478816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4" name="Rectangle"/>
          <p:cNvSpPr>
            <a:spLocks noGrp="1"/>
          </p:cNvSpPr>
          <p:nvPr>
            <p:ph type="body" sz="quarter" idx="15"/>
          </p:nvPr>
        </p:nvSpPr>
        <p:spPr>
          <a:xfrm>
            <a:off x="6973027" y="2878138"/>
            <a:ext cx="1768702" cy="31194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5" name="Rectangle"/>
          <p:cNvSpPr>
            <a:spLocks noGrp="1"/>
          </p:cNvSpPr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6" name="Rectangle"/>
          <p:cNvSpPr>
            <a:spLocks noGrp="1"/>
          </p:cNvSpPr>
          <p:nvPr>
            <p:ph type="body" sz="quarter" idx="17"/>
          </p:nvPr>
        </p:nvSpPr>
        <p:spPr>
          <a:xfrm>
            <a:off x="2599064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7" name="Rectangle"/>
          <p:cNvSpPr>
            <a:spLocks noGrp="1"/>
          </p:cNvSpPr>
          <p:nvPr>
            <p:ph type="body" sz="quarter" idx="18"/>
          </p:nvPr>
        </p:nvSpPr>
        <p:spPr>
          <a:xfrm>
            <a:off x="4779681" y="1990853"/>
            <a:ext cx="1768702" cy="6047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8" name="Rectangle"/>
          <p:cNvSpPr>
            <a:spLocks noGrp="1"/>
          </p:cNvSpPr>
          <p:nvPr>
            <p:ph type="body" sz="quarter" idx="19"/>
          </p:nvPr>
        </p:nvSpPr>
        <p:spPr>
          <a:xfrm>
            <a:off x="6960299" y="1988618"/>
            <a:ext cx="1783652" cy="6069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9" name="Line"/>
          <p:cNvSpPr/>
          <p:nvPr/>
        </p:nvSpPr>
        <p:spPr>
          <a:xfrm flipH="1">
            <a:off x="2401069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Line"/>
          <p:cNvSpPr/>
          <p:nvPr/>
        </p:nvSpPr>
        <p:spPr>
          <a:xfrm>
            <a:off x="4571999" y="1985740"/>
            <a:ext cx="6726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H="1">
            <a:off x="6753917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3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6944794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96063" y="1882463"/>
            <a:ext cx="6245666" cy="7685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>
            <a:spLocks noGrp="1"/>
          </p:cNvSpPr>
          <p:nvPr>
            <p:ph type="body" sz="quarter" idx="13"/>
          </p:nvPr>
        </p:nvSpPr>
        <p:spPr>
          <a:xfrm>
            <a:off x="418444" y="1887423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6" name="Rectangle"/>
          <p:cNvSpPr>
            <a:spLocks noGrp="1"/>
          </p:cNvSpPr>
          <p:nvPr>
            <p:ph type="body" sz="quarter" idx="14"/>
          </p:nvPr>
        </p:nvSpPr>
        <p:spPr>
          <a:xfrm>
            <a:off x="418444" y="3031842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7" name="Rectangle"/>
          <p:cNvSpPr>
            <a:spLocks noGrp="1"/>
          </p:cNvSpPr>
          <p:nvPr>
            <p:ph type="body" sz="quarter" idx="15"/>
          </p:nvPr>
        </p:nvSpPr>
        <p:spPr>
          <a:xfrm>
            <a:off x="418444" y="417625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8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532067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 flipH="1" flipV="1">
            <a:off x="418445" y="2847663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Line"/>
          <p:cNvSpPr/>
          <p:nvPr/>
        </p:nvSpPr>
        <p:spPr>
          <a:xfrm flipH="1" flipV="1">
            <a:off x="418445" y="3999957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Line"/>
          <p:cNvSpPr/>
          <p:nvPr/>
        </p:nvSpPr>
        <p:spPr>
          <a:xfrm flipH="1" flipV="1">
            <a:off x="418445" y="5137380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Rectangle"/>
          <p:cNvSpPr>
            <a:spLocks noGrp="1"/>
          </p:cNvSpPr>
          <p:nvPr>
            <p:ph type="body" sz="quarter" idx="17"/>
          </p:nvPr>
        </p:nvSpPr>
        <p:spPr>
          <a:xfrm>
            <a:off x="2496063" y="3034757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3" name="Rectangle"/>
          <p:cNvSpPr>
            <a:spLocks noGrp="1"/>
          </p:cNvSpPr>
          <p:nvPr>
            <p:ph type="body" sz="quarter" idx="18"/>
          </p:nvPr>
        </p:nvSpPr>
        <p:spPr>
          <a:xfrm>
            <a:off x="2496063" y="4179906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4" name="Rectangle"/>
          <p:cNvSpPr>
            <a:spLocks noGrp="1"/>
          </p:cNvSpPr>
          <p:nvPr>
            <p:ph type="body" sz="quarter" idx="19"/>
          </p:nvPr>
        </p:nvSpPr>
        <p:spPr>
          <a:xfrm>
            <a:off x="2496063" y="5329959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19" cy="466976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6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Jan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Feb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Apr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Aug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Sep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Oct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Nov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Dec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402269" y="495867"/>
            <a:ext cx="7978542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2009907"/>
            <a:ext cx="533401" cy="25673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>
            <a:spLocks noGrp="1"/>
          </p:cNvSpPr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0" name="Rectangle"/>
          <p:cNvSpPr>
            <a:spLocks noGrp="1"/>
          </p:cNvSpPr>
          <p:nvPr>
            <p:ph type="body" sz="quarter" idx="14"/>
          </p:nvPr>
        </p:nvSpPr>
        <p:spPr>
          <a:xfrm>
            <a:off x="402269" y="253136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1" name="Rectangle"/>
          <p:cNvSpPr>
            <a:spLocks noGrp="1"/>
          </p:cNvSpPr>
          <p:nvPr>
            <p:ph type="body" sz="quarter" idx="15"/>
          </p:nvPr>
        </p:nvSpPr>
        <p:spPr>
          <a:xfrm>
            <a:off x="3891776" y="3579402"/>
            <a:ext cx="224139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2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3052811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3" name="Rectangle"/>
          <p:cNvSpPr>
            <a:spLocks noGrp="1"/>
          </p:cNvSpPr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4" name="Rectangle"/>
          <p:cNvSpPr>
            <a:spLocks noGrp="1"/>
          </p:cNvSpPr>
          <p:nvPr>
            <p:ph type="body" sz="quarter" idx="18"/>
          </p:nvPr>
        </p:nvSpPr>
        <p:spPr>
          <a:xfrm>
            <a:off x="402269" y="3574264"/>
            <a:ext cx="533401" cy="25673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5" name="Rectangle"/>
          <p:cNvSpPr>
            <a:spLocks noGrp="1"/>
          </p:cNvSpPr>
          <p:nvPr>
            <p:ph type="body" sz="quarter" idx="19"/>
          </p:nvPr>
        </p:nvSpPr>
        <p:spPr>
          <a:xfrm>
            <a:off x="4666784" y="4617168"/>
            <a:ext cx="3624148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6" name="Rectangle"/>
          <p:cNvSpPr>
            <a:spLocks noGrp="1"/>
          </p:cNvSpPr>
          <p:nvPr>
            <p:ph type="body" sz="quarter" idx="20"/>
          </p:nvPr>
        </p:nvSpPr>
        <p:spPr>
          <a:xfrm>
            <a:off x="402269" y="4095715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7" name="Rectangle"/>
          <p:cNvSpPr>
            <a:spLocks noGrp="1"/>
          </p:cNvSpPr>
          <p:nvPr>
            <p:ph type="body" sz="quarter" idx="21"/>
          </p:nvPr>
        </p:nvSpPr>
        <p:spPr>
          <a:xfrm>
            <a:off x="1561170" y="5138620"/>
            <a:ext cx="399972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8" name="Rectangle"/>
          <p:cNvSpPr>
            <a:spLocks noGrp="1"/>
          </p:cNvSpPr>
          <p:nvPr>
            <p:ph type="body" sz="quarter" idx="22"/>
          </p:nvPr>
        </p:nvSpPr>
        <p:spPr>
          <a:xfrm>
            <a:off x="402269" y="5660073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9" name="Rectangle"/>
          <p:cNvSpPr>
            <a:spLocks noGrp="1"/>
          </p:cNvSpPr>
          <p:nvPr>
            <p:ph type="body" sz="quarter" idx="23"/>
          </p:nvPr>
        </p:nvSpPr>
        <p:spPr>
          <a:xfrm>
            <a:off x="3451302" y="5660073"/>
            <a:ext cx="483963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402269" y="4617168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1" name="Rectangle"/>
          <p:cNvSpPr>
            <a:spLocks noGrp="1"/>
          </p:cNvSpPr>
          <p:nvPr>
            <p:ph type="body" sz="quarter" idx="25"/>
          </p:nvPr>
        </p:nvSpPr>
        <p:spPr>
          <a:xfrm>
            <a:off x="402269" y="513862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2" name="Rectangle"/>
          <p:cNvSpPr>
            <a:spLocks noGrp="1"/>
          </p:cNvSpPr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3" name="Rectangle"/>
          <p:cNvSpPr>
            <a:spLocks noGrp="1"/>
          </p:cNvSpPr>
          <p:nvPr>
            <p:ph type="body" sz="quarter" idx="27"/>
          </p:nvPr>
        </p:nvSpPr>
        <p:spPr>
          <a:xfrm>
            <a:off x="1401269" y="2016693"/>
            <a:ext cx="320797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2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57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6" name="Rectangle"/>
          <p:cNvSpPr>
            <a:spLocks noGrp="1"/>
          </p:cNvSpPr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Rectangle"/>
          <p:cNvSpPr>
            <a:spLocks noGrp="1"/>
          </p:cNvSpPr>
          <p:nvPr>
            <p:ph type="body" sz="quarter" idx="14"/>
          </p:nvPr>
        </p:nvSpPr>
        <p:spPr>
          <a:xfrm>
            <a:off x="40157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8" name="Rectangle"/>
          <p:cNvSpPr>
            <a:spLocks noGrp="1"/>
          </p:cNvSpPr>
          <p:nvPr>
            <p:ph type="body" sz="quarter" idx="15"/>
          </p:nvPr>
        </p:nvSpPr>
        <p:spPr>
          <a:xfrm>
            <a:off x="329202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16"/>
          </p:nvPr>
        </p:nvSpPr>
        <p:spPr>
          <a:xfrm>
            <a:off x="6178949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50" name="Rectangle"/>
          <p:cNvSpPr>
            <a:spLocks noGrp="1"/>
          </p:cNvSpPr>
          <p:nvPr>
            <p:ph type="body" sz="quarter" idx="17"/>
          </p:nvPr>
        </p:nvSpPr>
        <p:spPr>
          <a:xfrm>
            <a:off x="329202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1" name="Rectangle"/>
          <p:cNvSpPr>
            <a:spLocks noGrp="1"/>
          </p:cNvSpPr>
          <p:nvPr>
            <p:ph type="body" sz="quarter" idx="18"/>
          </p:nvPr>
        </p:nvSpPr>
        <p:spPr>
          <a:xfrm>
            <a:off x="6178949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2" name="Rectangle"/>
          <p:cNvSpPr>
            <a:spLocks noGrp="1"/>
          </p:cNvSpPr>
          <p:nvPr>
            <p:ph type="body" sz="quarter" idx="19"/>
          </p:nvPr>
        </p:nvSpPr>
        <p:spPr>
          <a:xfrm>
            <a:off x="3292021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Rectangle"/>
          <p:cNvSpPr>
            <a:spLocks noGrp="1"/>
          </p:cNvSpPr>
          <p:nvPr>
            <p:ph type="body" sz="quarter" idx="20"/>
          </p:nvPr>
        </p:nvSpPr>
        <p:spPr>
          <a:xfrm>
            <a:off x="6178949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61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0" y="266940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0" y="2042867"/>
              <a:ext cx="187916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1" cy="2287959"/>
            <a:chOff x="0" y="0"/>
            <a:chExt cx="4073209" cy="2287958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0" cy="209582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6" cy="208600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21" y="3939988"/>
            <a:ext cx="4220730" cy="2097559"/>
            <a:chOff x="0" y="0"/>
            <a:chExt cx="4220728" cy="209755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10" cy="209755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2" y="1664501"/>
              <a:ext cx="257596" cy="15843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6" name="Rectangle"/>
          <p:cNvSpPr>
            <a:spLocks noGrp="1"/>
          </p:cNvSpPr>
          <p:nvPr>
            <p:ph type="body" sz="quarter" idx="14"/>
          </p:nvPr>
        </p:nvSpPr>
        <p:spPr>
          <a:xfrm>
            <a:off x="736709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7" name="Rectangle"/>
          <p:cNvSpPr>
            <a:spLocks noGrp="1"/>
          </p:cNvSpPr>
          <p:nvPr>
            <p:ph type="body" sz="quarter" idx="15"/>
          </p:nvPr>
        </p:nvSpPr>
        <p:spPr>
          <a:xfrm>
            <a:off x="5000257" y="4344877"/>
            <a:ext cx="3414177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8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89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0" y="1585992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92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7"/>
              <a:ext cx="187915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1" y="3985545"/>
            <a:ext cx="4073210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99" name="Rectangle"/>
          <p:cNvSpPr>
            <a:spLocks noGrp="1"/>
          </p:cNvSpPr>
          <p:nvPr>
            <p:ph type="body" sz="quarter" idx="14"/>
          </p:nvPr>
        </p:nvSpPr>
        <p:spPr>
          <a:xfrm>
            <a:off x="2928287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1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50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571" y="1652338"/>
            <a:ext cx="4170430" cy="4362701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4508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7937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1366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4795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>
            <a:spLocks noGrp="1"/>
          </p:cNvSpPr>
          <p:nvPr>
            <p:ph type="body" sz="quarter" idx="13"/>
          </p:nvPr>
        </p:nvSpPr>
        <p:spPr>
          <a:xfrm>
            <a:off x="4827670" y="1652338"/>
            <a:ext cx="3913271" cy="2089485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5" name="Rectangle"/>
          <p:cNvSpPr>
            <a:spLocks noGrp="1"/>
          </p:cNvSpPr>
          <p:nvPr>
            <p:ph type="body" sz="quarter" idx="14"/>
          </p:nvPr>
        </p:nvSpPr>
        <p:spPr>
          <a:xfrm>
            <a:off x="4827670" y="3925554"/>
            <a:ext cx="3913271" cy="2089485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7" name="Rectangle"/>
          <p:cNvSpPr>
            <a:spLocks noGrp="1"/>
          </p:cNvSpPr>
          <p:nvPr>
            <p:ph type="body" sz="quarter" idx="15"/>
          </p:nvPr>
        </p:nvSpPr>
        <p:spPr>
          <a:xfrm>
            <a:off x="399600" y="5885727"/>
            <a:ext cx="41724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1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6" name="Circle"/>
          <p:cNvSpPr/>
          <p:nvPr/>
        </p:nvSpPr>
        <p:spPr>
          <a:xfrm>
            <a:off x="472639" y="2193729"/>
            <a:ext cx="3258741" cy="32587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>
            <a:off x="3094673" y="4864742"/>
            <a:ext cx="3686599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Line"/>
          <p:cNvSpPr/>
          <p:nvPr/>
        </p:nvSpPr>
        <p:spPr>
          <a:xfrm>
            <a:off x="3365239" y="2908419"/>
            <a:ext cx="1506383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Circle"/>
          <p:cNvSpPr/>
          <p:nvPr/>
        </p:nvSpPr>
        <p:spPr>
          <a:xfrm>
            <a:off x="4617853" y="2017464"/>
            <a:ext cx="1781911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0" name="Circle"/>
          <p:cNvSpPr/>
          <p:nvPr/>
        </p:nvSpPr>
        <p:spPr>
          <a:xfrm>
            <a:off x="6624490" y="3919036"/>
            <a:ext cx="1781912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661" y="2540750"/>
            <a:ext cx="2564697" cy="256469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3"/>
            <a:ext cx="7942458" cy="4111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5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28338" y="2196775"/>
            <a:ext cx="7228780" cy="328152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578606" y="-1"/>
            <a:ext cx="875385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/>
          <a:srcRect l="3878" t="17398" b="14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1573212"/>
            <a:ext cx="7938884" cy="4303714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>
            <a:spLocks noGrp="1"/>
          </p:cNvSpPr>
          <p:nvPr>
            <p:ph type="pic" sz="half" idx="13"/>
          </p:nvPr>
        </p:nvSpPr>
        <p:spPr>
          <a:xfrm>
            <a:off x="402270" y="1762738"/>
            <a:ext cx="326980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Image"/>
          <p:cNvSpPr>
            <a:spLocks noGrp="1"/>
          </p:cNvSpPr>
          <p:nvPr>
            <p:ph type="pic" sz="quarter" idx="14"/>
          </p:nvPr>
        </p:nvSpPr>
        <p:spPr>
          <a:xfrm>
            <a:off x="6458675" y="1762738"/>
            <a:ext cx="2283057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Image"/>
          <p:cNvSpPr>
            <a:spLocks noGrp="1"/>
          </p:cNvSpPr>
          <p:nvPr>
            <p:ph type="pic" sz="quarter" idx="15"/>
          </p:nvPr>
        </p:nvSpPr>
        <p:spPr>
          <a:xfrm>
            <a:off x="3923843" y="1762740"/>
            <a:ext cx="2283057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Image"/>
          <p:cNvSpPr>
            <a:spLocks noGrp="1"/>
          </p:cNvSpPr>
          <p:nvPr>
            <p:ph type="pic" sz="quarter" idx="16"/>
          </p:nvPr>
        </p:nvSpPr>
        <p:spPr>
          <a:xfrm>
            <a:off x="3923843" y="4055998"/>
            <a:ext cx="2283057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>
            <a:spLocks noGrp="1"/>
          </p:cNvSpPr>
          <p:nvPr>
            <p:ph type="pic" sz="quarter" idx="13"/>
          </p:nvPr>
        </p:nvSpPr>
        <p:spPr>
          <a:xfrm>
            <a:off x="402270" y="1762738"/>
            <a:ext cx="181139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8" name="Image"/>
          <p:cNvSpPr>
            <a:spLocks noGrp="1"/>
          </p:cNvSpPr>
          <p:nvPr>
            <p:ph type="pic" sz="quarter" idx="14"/>
          </p:nvPr>
        </p:nvSpPr>
        <p:spPr>
          <a:xfrm>
            <a:off x="2472667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15"/>
          </p:nvPr>
        </p:nvSpPr>
        <p:spPr>
          <a:xfrm>
            <a:off x="2472667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0" name="Image"/>
          <p:cNvSpPr>
            <a:spLocks noGrp="1"/>
          </p:cNvSpPr>
          <p:nvPr>
            <p:ph type="pic" sz="quarter" idx="16"/>
          </p:nvPr>
        </p:nvSpPr>
        <p:spPr>
          <a:xfrm>
            <a:off x="4700768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Image"/>
          <p:cNvSpPr>
            <a:spLocks noGrp="1"/>
          </p:cNvSpPr>
          <p:nvPr>
            <p:ph type="pic" sz="quarter" idx="17"/>
          </p:nvPr>
        </p:nvSpPr>
        <p:spPr>
          <a:xfrm>
            <a:off x="4700768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" name="Image"/>
          <p:cNvSpPr>
            <a:spLocks noGrp="1"/>
          </p:cNvSpPr>
          <p:nvPr>
            <p:ph type="pic" sz="quarter" idx="18"/>
          </p:nvPr>
        </p:nvSpPr>
        <p:spPr>
          <a:xfrm>
            <a:off x="6930341" y="1762738"/>
            <a:ext cx="1811389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8541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Image"/>
          <p:cNvSpPr>
            <a:spLocks noGrp="1"/>
          </p:cNvSpPr>
          <p:nvPr>
            <p:ph type="pic" sz="quarter" idx="13"/>
          </p:nvPr>
        </p:nvSpPr>
        <p:spPr>
          <a:xfrm>
            <a:off x="4648201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2" name="Image"/>
          <p:cNvSpPr>
            <a:spLocks noGrp="1"/>
          </p:cNvSpPr>
          <p:nvPr>
            <p:ph type="pic" sz="quarter" idx="14"/>
          </p:nvPr>
        </p:nvSpPr>
        <p:spPr>
          <a:xfrm>
            <a:off x="6771165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" name="Image"/>
          <p:cNvSpPr>
            <a:spLocks noGrp="1"/>
          </p:cNvSpPr>
          <p:nvPr>
            <p:ph type="pic" sz="quarter" idx="15"/>
          </p:nvPr>
        </p:nvSpPr>
        <p:spPr>
          <a:xfrm>
            <a:off x="464727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Image"/>
          <p:cNvSpPr>
            <a:spLocks noGrp="1"/>
          </p:cNvSpPr>
          <p:nvPr>
            <p:ph type="pic" sz="quarter" idx="16"/>
          </p:nvPr>
        </p:nvSpPr>
        <p:spPr>
          <a:xfrm>
            <a:off x="6771165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17"/>
          </p:nvPr>
        </p:nvSpPr>
        <p:spPr>
          <a:xfrm>
            <a:off x="2527476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18"/>
          </p:nvPr>
        </p:nvSpPr>
        <p:spPr>
          <a:xfrm>
            <a:off x="2523376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7" name="Image"/>
          <p:cNvSpPr>
            <a:spLocks noGrp="1"/>
          </p:cNvSpPr>
          <p:nvPr>
            <p:ph type="pic" sz="quarter" idx="19"/>
          </p:nvPr>
        </p:nvSpPr>
        <p:spPr>
          <a:xfrm>
            <a:off x="399480" y="1768792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" name="Image"/>
          <p:cNvSpPr>
            <a:spLocks noGrp="1"/>
          </p:cNvSpPr>
          <p:nvPr>
            <p:ph type="pic" sz="quarter" idx="20"/>
          </p:nvPr>
        </p:nvSpPr>
        <p:spPr>
          <a:xfrm>
            <a:off x="39948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9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0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3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4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00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0" y="6588677"/>
            <a:ext cx="9144000" cy="269323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1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2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5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6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8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1893767"/>
            <a:ext cx="7158039" cy="393096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54380" indent="-41148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287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4144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7573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2000" y="15960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3" y="6090618"/>
            <a:ext cx="2256696" cy="2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8542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sp>
        <p:nvSpPr>
          <p:cNvPr id="92" name="Rectangle"/>
          <p:cNvSpPr>
            <a:spLocks noGrp="1"/>
          </p:cNvSpPr>
          <p:nvPr>
            <p:ph type="body" sz="quarter" idx="13"/>
          </p:nvPr>
        </p:nvSpPr>
        <p:spPr>
          <a:xfrm>
            <a:off x="759942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 flipH="1">
            <a:off x="4571999" y="2222626"/>
            <a:ext cx="1" cy="3585217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4"/>
          </p:nvPr>
        </p:nvSpPr>
        <p:spPr>
          <a:xfrm>
            <a:off x="4917990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pic>
        <p:nvPicPr>
          <p:cNvPr id="9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7106"/>
            <a:ext cx="397999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7350" cy="76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8" name="image6.png" descr="image6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projector.tensorflow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r>
              <a:t>Ke Fan, Abdullateef Almudaifer, Sungman Kang </a:t>
            </a:r>
            <a:endParaRPr sz="1200"/>
          </a:p>
          <a:p>
            <a:endParaRPr sz="1200"/>
          </a:p>
        </p:txBody>
      </p:sp>
      <p:sp>
        <p:nvSpPr>
          <p:cNvPr id="752" name="Investigation of Image Classification based on Transfer Learning and 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8122600" cy="1715669"/>
          </a:xfrm>
          <a:prstGeom prst="rect">
            <a:avLst/>
          </a:prstGeom>
        </p:spPr>
        <p:txBody>
          <a:bodyPr/>
          <a:lstStyle/>
          <a:p>
            <a:pPr defTabSz="548640">
              <a:defRPr sz="3600"/>
            </a:pPr>
            <a:r>
              <a:t>Investigation of Image Classification based on Transfer Learning and Siamese Network</a:t>
            </a:r>
            <a:endParaRPr sz="720"/>
          </a:p>
          <a:p>
            <a:pPr defTabSz="548640">
              <a:defRPr sz="3600"/>
            </a:pPr>
            <a:endParaRPr sz="72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Siamese Network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 lang="en-US" dirty="0"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Loss</a:t>
            </a:r>
            <a:r>
              <a:rPr dirty="0"/>
              <a:t>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Our network consists of a batch input layer and a deep CNN followed by L2 normalization, which results in the image embedding. This is followed by a loss function during training. Furthermore, we add one more </a:t>
            </a:r>
            <a:r>
              <a:rPr lang="en-US" dirty="0"/>
              <a:t>FC</a:t>
            </a:r>
            <a:r>
              <a:rPr dirty="0"/>
              <a:t> layer to generate classes output.</a:t>
            </a:r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FC</a:t>
            </a:r>
            <a:endParaRPr dirty="0"/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Classes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ECD1F7B0-BEDA-4E51-BB0F-E35905F958DB}"/>
              </a:ext>
            </a:extLst>
          </p:cNvPr>
          <p:cNvSpPr/>
          <p:nvPr/>
        </p:nvSpPr>
        <p:spPr>
          <a:xfrm flipV="1">
            <a:off x="5712247" y="2873740"/>
            <a:ext cx="2084070" cy="365760"/>
          </a:xfrm>
          <a:prstGeom prst="uturnArrow">
            <a:avLst/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16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 animBg="1"/>
      <p:bldP spid="823" grpId="0" animBg="1"/>
      <p:bldP spid="824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ypical CNN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CNN Architecture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2"/>
          <a:srcRect b="16696"/>
          <a:stretch>
            <a:fillRect/>
          </a:stretch>
        </p:blipFill>
        <p:spPr>
          <a:xfrm>
            <a:off x="284455" y="2081900"/>
            <a:ext cx="8397461" cy="28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Contrastive Loss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832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3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8" y="1245265"/>
            <a:ext cx="7625654" cy="482327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4292481" y="2041141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5" name="Line"/>
          <p:cNvSpPr/>
          <p:nvPr/>
        </p:nvSpPr>
        <p:spPr>
          <a:xfrm>
            <a:off x="4330581" y="4758077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6" name="Shared weights"/>
          <p:cNvSpPr txBox="1"/>
          <p:nvPr/>
        </p:nvSpPr>
        <p:spPr>
          <a:xfrm>
            <a:off x="3727859" y="217791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7" name="Shared weights"/>
          <p:cNvSpPr txBox="1"/>
          <p:nvPr/>
        </p:nvSpPr>
        <p:spPr>
          <a:xfrm>
            <a:off x="3765959" y="492526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8" name="push"/>
          <p:cNvSpPr txBox="1"/>
          <p:nvPr/>
        </p:nvSpPr>
        <p:spPr>
          <a:xfrm>
            <a:off x="7143117" y="4531821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839" name="pull"/>
          <p:cNvSpPr txBox="1"/>
          <p:nvPr/>
        </p:nvSpPr>
        <p:spPr>
          <a:xfrm>
            <a:off x="6931563" y="2458222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9008F-D252-4B3E-8E7D-F0CCC8A24E88}"/>
              </a:ext>
            </a:extLst>
          </p:cNvPr>
          <p:cNvSpPr txBox="1"/>
          <p:nvPr/>
        </p:nvSpPr>
        <p:spPr>
          <a:xfrm>
            <a:off x="1639939" y="6083403"/>
            <a:ext cx="58058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Example of a contrastive ranking loss training setup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Contrastive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/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 	</a:t>
                </a:r>
                <a:r>
                  <a:rPr lang="en-US" sz="1600" dirty="0"/>
                  <a:t>anchor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aseline="-16072" dirty="0"/>
                  <a:t>	</a:t>
                </a:r>
                <a:r>
                  <a:rPr lang="en-US" sz="1600" dirty="0"/>
                  <a:t> positive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aseline="-16072" dirty="0"/>
                  <a:t> </a:t>
                </a:r>
                <a:r>
                  <a:rPr lang="en-US" sz="1600" baseline="-16072" dirty="0"/>
                  <a:t>	</a:t>
                </a:r>
                <a:r>
                  <a:rPr lang="en-US" sz="16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		binary label (1 for a positive pair and 0 for a negative pair.)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600" dirty="0"/>
                  <a:t>N		batch size. </a:t>
                </a:r>
              </a:p>
            </p:txBody>
          </p:sp>
        </mc:Choice>
        <mc:Fallback xmlns="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blipFill>
                <a:blip r:embed="rId3"/>
                <a:stretch>
                  <a:fillRect l="-1186" t="-243" b="-21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17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849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5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9" y="1657717"/>
            <a:ext cx="8679390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red weights"/>
          <p:cNvSpPr txBox="1"/>
          <p:nvPr/>
        </p:nvSpPr>
        <p:spPr>
          <a:xfrm>
            <a:off x="3397786" y="4184677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2" name="Line"/>
          <p:cNvSpPr/>
          <p:nvPr/>
        </p:nvSpPr>
        <p:spPr>
          <a:xfrm>
            <a:off x="3939082" y="4060730"/>
            <a:ext cx="1" cy="66901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3" name="Shared weights"/>
          <p:cNvSpPr txBox="1"/>
          <p:nvPr/>
        </p:nvSpPr>
        <p:spPr>
          <a:xfrm>
            <a:off x="3385086" y="2813576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4" name="Line"/>
          <p:cNvSpPr/>
          <p:nvPr/>
        </p:nvSpPr>
        <p:spPr>
          <a:xfrm>
            <a:off x="3917053" y="2665786"/>
            <a:ext cx="1" cy="669012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5" name="pull"/>
          <p:cNvSpPr txBox="1"/>
          <p:nvPr/>
        </p:nvSpPr>
        <p:spPr>
          <a:xfrm>
            <a:off x="6939943" y="3211419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856" name="push"/>
          <p:cNvSpPr txBox="1"/>
          <p:nvPr/>
        </p:nvSpPr>
        <p:spPr>
          <a:xfrm>
            <a:off x="7523990" y="3499232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5FCB4-3FAE-42F8-92BE-B75802A8AC98}"/>
              </a:ext>
            </a:extLst>
          </p:cNvPr>
          <p:cNvSpPr txBox="1"/>
          <p:nvPr/>
        </p:nvSpPr>
        <p:spPr>
          <a:xfrm>
            <a:off x="1639939" y="6083403"/>
            <a:ext cx="58058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Example of a contrastive ranking loss training setup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Triplet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/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aseline="-16072" dirty="0"/>
                  <a:t>  	</a:t>
                </a:r>
                <a:r>
                  <a:rPr lang="en-US" sz="1400" dirty="0"/>
                  <a:t>anchor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aseline="-16072" dirty="0"/>
                  <a:t>	</a:t>
                </a:r>
                <a:r>
                  <a:rPr lang="en-US" sz="1400" dirty="0"/>
                  <a:t> positive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</a:t>
                </a:r>
                <a:r>
                  <a:rPr lang="en-US" sz="1400" baseline="-16072" dirty="0"/>
                  <a:t>	</a:t>
                </a:r>
                <a:r>
                  <a:rPr lang="en-US" sz="14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	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400" dirty="0"/>
                  <a:t>N		batch size. </a:t>
                </a:r>
              </a:p>
            </p:txBody>
          </p:sp>
        </mc:Choice>
        <mc:Fallback xmlns="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blipFill>
                <a:blip r:embed="rId3"/>
                <a:stretch>
                  <a:fillRect l="-932" b="-25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867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mplement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Implementation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ai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Pairs</a:t>
            </a:r>
          </a:p>
        </p:txBody>
      </p:sp>
      <p:sp>
        <p:nvSpPr>
          <p:cNvPr id="8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/>
          <a:srcRect t="1837"/>
          <a:stretch>
            <a:fillRect/>
          </a:stretch>
        </p:blipFill>
        <p:spPr>
          <a:xfrm>
            <a:off x="2180034" y="1564917"/>
            <a:ext cx="4784104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FD75-7F81-4CA7-B527-7151F05E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Offline pair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</a:t>
            </a:r>
            <a:r>
              <a:rPr lang="en-US" dirty="0">
                <a:latin typeface="Helvetica" panose="020B0604020202020204" pitchFamily="34" charset="0"/>
              </a:rPr>
              <a:t>before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training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Online triplet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for every batch during training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86723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Objective…"/>
          <p:cNvSpPr txBox="1">
            <a:spLocks noGrp="1"/>
          </p:cNvSpPr>
          <p:nvPr>
            <p:ph type="body" idx="1"/>
          </p:nvPr>
        </p:nvSpPr>
        <p:spPr>
          <a:xfrm>
            <a:off x="761999" y="1893767"/>
            <a:ext cx="7158040" cy="393096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  <a:endParaRPr lang="en-US" dirty="0"/>
          </a:p>
          <a:p>
            <a:r>
              <a:rPr lang="en-US" dirty="0"/>
              <a:t>Dataset Processing</a:t>
            </a:r>
            <a:endParaRPr dirty="0"/>
          </a:p>
          <a:p>
            <a:r>
              <a:rPr dirty="0"/>
              <a:t>Transfer Learning</a:t>
            </a:r>
            <a:endParaRPr lang="en-US" dirty="0"/>
          </a:p>
          <a:p>
            <a:r>
              <a:rPr lang="en-US" dirty="0"/>
              <a:t>Implementation 1</a:t>
            </a:r>
            <a:endParaRPr dirty="0"/>
          </a:p>
          <a:p>
            <a:r>
              <a:rPr dirty="0"/>
              <a:t>Siamese Network</a:t>
            </a:r>
          </a:p>
          <a:p>
            <a:r>
              <a:rPr dirty="0"/>
              <a:t>Implementation</a:t>
            </a:r>
            <a:r>
              <a:rPr lang="en-US" dirty="0"/>
              <a:t> 2</a:t>
            </a:r>
            <a:endParaRPr dirty="0"/>
          </a:p>
          <a:p>
            <a:r>
              <a:rPr dirty="0"/>
              <a:t>Evaluation</a:t>
            </a:r>
          </a:p>
        </p:txBody>
      </p:sp>
      <p:sp>
        <p:nvSpPr>
          <p:cNvPr id="756" name="Agenda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Evalu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Evaluation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0EC24-A7C9-410C-891F-6BA8A280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rPr lang="en-US" dirty="0"/>
              <a:t>Evaluation – old run</a:t>
            </a:r>
            <a:endParaRPr dirty="0"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4D9FCDC-0950-425F-84BB-38CF953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16360"/>
              </p:ext>
            </p:extLst>
          </p:nvPr>
        </p:nvGraphicFramePr>
        <p:xfrm>
          <a:off x="45720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95.85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E67373-6B02-42B8-900F-9E80E1CD8FC3}"/>
              </a:ext>
            </a:extLst>
          </p:cNvPr>
          <p:cNvSpPr txBox="1"/>
          <p:nvPr/>
        </p:nvSpPr>
        <p:spPr>
          <a:xfrm>
            <a:off x="778879" y="5271381"/>
            <a:ext cx="264620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Table1: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1500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3EAC5-16BC-4746-A390-E17FA6CBF8E0}"/>
              </a:ext>
            </a:extLst>
          </p:cNvPr>
          <p:cNvSpPr txBox="1"/>
          <p:nvPr/>
        </p:nvSpPr>
        <p:spPr>
          <a:xfrm>
            <a:off x="5334051" y="5271381"/>
            <a:ext cx="26592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Table2: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</a:t>
            </a:r>
            <a:r>
              <a:rPr lang="en-US" sz="1400" dirty="0"/>
              <a:t>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500 images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91E53F5-680A-4A79-8EBC-1320CCD7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015611"/>
              </p:ext>
            </p:extLst>
          </p:nvPr>
        </p:nvGraphicFramePr>
        <p:xfrm>
          <a:off x="494919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omparison of 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Transfer Learning</a:t>
            </a:r>
          </a:p>
        </p:txBody>
      </p:sp>
      <p:sp>
        <p:nvSpPr>
          <p:cNvPr id="9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15" y="2315881"/>
            <a:ext cx="3968471" cy="31275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4487F-162F-4DA0-B76E-372E428D3A1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  <p:extLst>
      <p:ext uri="{BB962C8B-B14F-4D97-AF65-F5344CB8AC3E}">
        <p14:creationId xmlns:p14="http://schemas.microsoft.com/office/powerpoint/2010/main" val="21723377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omparison of Siamese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Siamese Network</a:t>
            </a:r>
          </a:p>
        </p:txBody>
      </p:sp>
      <p:sp>
        <p:nvSpPr>
          <p:cNvPr id="9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0" y="2082582"/>
            <a:ext cx="4262338" cy="328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30" y="2189767"/>
            <a:ext cx="4109565" cy="319740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3FCD7-8766-4D03-ACF3-32DD75E1968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1" y="2403700"/>
            <a:ext cx="3934056" cy="279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92" y="2458668"/>
            <a:ext cx="3738590" cy="272344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E98D-3845-4822-B780-C875D59CF425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61962-9BA8-4315-B411-484CF9DE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9" y="1470663"/>
            <a:ext cx="360766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B51F5-4DB2-4AFA-98B8-A2A02431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0663"/>
            <a:ext cx="430625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7A9EE5-B743-436C-BE36-9868F42F5B8B}"/>
              </a:ext>
            </a:extLst>
          </p:cNvPr>
          <p:cNvSpPr txBox="1"/>
          <p:nvPr/>
        </p:nvSpPr>
        <p:spPr>
          <a:xfrm>
            <a:off x="1079382" y="5623713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737AC-4BBF-4CB6-AEDE-3416455A903D}"/>
              </a:ext>
            </a:extLst>
          </p:cNvPr>
          <p:cNvSpPr txBox="1"/>
          <p:nvPr/>
        </p:nvSpPr>
        <p:spPr>
          <a:xfrm>
            <a:off x="5946351" y="5623713"/>
            <a:ext cx="155755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C065C-F183-4B75-98D6-514574DEC7DD}"/>
              </a:ext>
            </a:extLst>
          </p:cNvPr>
          <p:cNvSpPr txBox="1"/>
          <p:nvPr/>
        </p:nvSpPr>
        <p:spPr>
          <a:xfrm>
            <a:off x="1572935" y="6308522"/>
            <a:ext cx="550317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Figure X: visualization of embedded test data projected to 2D space 	with UMAP u</a:t>
            </a:r>
            <a:r>
              <a:rPr kumimoji="0" 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Roboto"/>
                <a:ea typeface="Proxima Nova Rg"/>
                <a:cs typeface="Proxima Nova Rg"/>
                <a:sym typeface="Proxima Nova Rg"/>
              </a:rPr>
              <a:t>sing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lang="en-US" sz="1400" b="0" i="0" dirty="0">
                <a:effectLst/>
                <a:latin typeface="Roboto"/>
                <a:hlinkClick r:id="rId4"/>
              </a:rPr>
              <a:t>https://projector.tensorflow.org/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13785636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866" name="SCHOOL OF - to apply in all slides at the same time edit in Insert &gt; Header &amp; Footer"/>
          <p:cNvSpPr txBox="1"/>
          <p:nvPr/>
        </p:nvSpPr>
        <p:spPr>
          <a:xfrm>
            <a:off x="2508250" y="6629222"/>
            <a:ext cx="4148993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800" dirty="0"/>
              <a:t>https://www.tensorflow.org/addons/tutorials/losses_triplet</a:t>
            </a:r>
            <a:endParaRPr sz="800" dirty="0"/>
          </a:p>
        </p:txBody>
      </p:sp>
      <p:pic>
        <p:nvPicPr>
          <p:cNvPr id="86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t="48807"/>
          <a:stretch>
            <a:fillRect/>
          </a:stretch>
        </p:blipFill>
        <p:spPr>
          <a:xfrm>
            <a:off x="1073577" y="1790073"/>
            <a:ext cx="7018510" cy="301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riplet Mining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Mining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871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4411E-8AF8-432C-8D83-AD641F0512F8}"/>
              </a:ext>
            </a:extLst>
          </p:cNvPr>
          <p:cNvGrpSpPr/>
          <p:nvPr/>
        </p:nvGrpSpPr>
        <p:grpSpPr>
          <a:xfrm>
            <a:off x="4058817" y="1655399"/>
            <a:ext cx="4409442" cy="3736397"/>
            <a:chOff x="1716269" y="1682361"/>
            <a:chExt cx="4764924" cy="4094927"/>
          </a:xfrm>
        </p:grpSpPr>
        <p:sp>
          <p:nvSpPr>
            <p:cNvPr id="872" name="Circle"/>
            <p:cNvSpPr/>
            <p:nvPr/>
          </p:nvSpPr>
          <p:spPr>
            <a:xfrm>
              <a:off x="2148632" y="1860938"/>
              <a:ext cx="3810001" cy="3810001"/>
            </a:xfrm>
            <a:prstGeom prst="ellipse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25400">
              <a:solidFill>
                <a:srgbClr val="000000"/>
              </a:solidFill>
              <a:prstDash val="sysDot"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873" name="Circle"/>
            <p:cNvSpPr/>
            <p:nvPr/>
          </p:nvSpPr>
          <p:spPr>
            <a:xfrm>
              <a:off x="2783632" y="2495938"/>
              <a:ext cx="2540001" cy="2540001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>
              <a:solidFill>
                <a:srgbClr val="000000"/>
              </a:solidFill>
              <a:prstDash val="sysDot"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874" name="Circle"/>
            <p:cNvSpPr/>
            <p:nvPr/>
          </p:nvSpPr>
          <p:spPr>
            <a:xfrm>
              <a:off x="5157754" y="3890347"/>
              <a:ext cx="254001" cy="25400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pPr>
                <a:defRPr sz="1300"/>
              </a:pPr>
              <a:endParaRPr/>
            </a:p>
          </p:txBody>
        </p:sp>
        <p:sp>
          <p:nvSpPr>
            <p:cNvPr id="875" name="P"/>
            <p:cNvSpPr txBox="1"/>
            <p:nvPr/>
          </p:nvSpPr>
          <p:spPr>
            <a:xfrm>
              <a:off x="5203025" y="3870026"/>
              <a:ext cx="214261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P</a:t>
              </a:r>
            </a:p>
          </p:txBody>
        </p:sp>
        <p:sp>
          <p:nvSpPr>
            <p:cNvPr id="876" name="Circle"/>
            <p:cNvSpPr/>
            <p:nvPr/>
          </p:nvSpPr>
          <p:spPr>
            <a:xfrm>
              <a:off x="3926632" y="3638938"/>
              <a:ext cx="254001" cy="25400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pPr>
                <a:defRPr sz="1300"/>
              </a:pPr>
              <a:endParaRPr/>
            </a:p>
          </p:txBody>
        </p:sp>
        <p:sp>
          <p:nvSpPr>
            <p:cNvPr id="877" name="A"/>
            <p:cNvSpPr txBox="1"/>
            <p:nvPr/>
          </p:nvSpPr>
          <p:spPr>
            <a:xfrm>
              <a:off x="3946502" y="3618618"/>
              <a:ext cx="214261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A</a:t>
              </a:r>
            </a:p>
          </p:txBody>
        </p:sp>
        <p:sp>
          <p:nvSpPr>
            <p:cNvPr id="878" name="Line"/>
            <p:cNvSpPr/>
            <p:nvPr/>
          </p:nvSpPr>
          <p:spPr>
            <a:xfrm flipV="1">
              <a:off x="5235510" y="3079060"/>
              <a:ext cx="607251" cy="215165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triangle"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879" name="margin"/>
            <p:cNvSpPr txBox="1"/>
            <p:nvPr/>
          </p:nvSpPr>
          <p:spPr>
            <a:xfrm rot="20510248">
              <a:off x="5277272" y="3137573"/>
              <a:ext cx="608793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margin</a:t>
              </a:r>
            </a:p>
          </p:txBody>
        </p:sp>
        <p:sp>
          <p:nvSpPr>
            <p:cNvPr id="880" name="Hard negatives"/>
            <p:cNvSpPr txBox="1"/>
            <p:nvPr/>
          </p:nvSpPr>
          <p:spPr>
            <a:xfrm>
              <a:off x="3446325" y="2813594"/>
              <a:ext cx="1214616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Hard negatives</a:t>
              </a:r>
            </a:p>
          </p:txBody>
        </p:sp>
        <p:sp>
          <p:nvSpPr>
            <p:cNvPr id="881" name="Semi-hard negatives"/>
            <p:cNvSpPr txBox="1"/>
            <p:nvPr/>
          </p:nvSpPr>
          <p:spPr>
            <a:xfrm>
              <a:off x="3518896" y="2155267"/>
              <a:ext cx="1618337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Semi-hard negatives</a:t>
              </a:r>
            </a:p>
          </p:txBody>
        </p:sp>
        <p:sp>
          <p:nvSpPr>
            <p:cNvPr id="882" name="Easy negatives"/>
            <p:cNvSpPr txBox="1"/>
            <p:nvPr/>
          </p:nvSpPr>
          <p:spPr>
            <a:xfrm>
              <a:off x="5418713" y="1908011"/>
              <a:ext cx="849777" cy="497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Easy negatives</a:t>
              </a:r>
            </a:p>
          </p:txBody>
        </p:sp>
        <p:sp>
          <p:nvSpPr>
            <p:cNvPr id="883" name="Rectangle"/>
            <p:cNvSpPr/>
            <p:nvPr/>
          </p:nvSpPr>
          <p:spPr>
            <a:xfrm>
              <a:off x="1716269" y="1682361"/>
              <a:ext cx="4764924" cy="4094927"/>
            </a:xfrm>
            <a:prstGeom prst="rect">
              <a:avLst/>
            </a:prstGeom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D2B704-CB15-493F-9741-475BD8292F10}"/>
              </a:ext>
            </a:extLst>
          </p:cNvPr>
          <p:cNvSpPr txBox="1"/>
          <p:nvPr/>
        </p:nvSpPr>
        <p:spPr>
          <a:xfrm>
            <a:off x="3825610" y="5662374"/>
            <a:ext cx="581580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Figure X: </a:t>
            </a:r>
            <a:r>
              <a:rPr lang="en-US" sz="1400" dirty="0">
                <a:solidFill>
                  <a:srgbClr val="202124"/>
                </a:solidFill>
                <a:latin typeface="Roboto"/>
              </a:rPr>
              <a:t>T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ypes of negatives - given an anchor and a positive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C5DE6A4-D88B-4DC4-8293-0EAD7180EE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7" y="1515303"/>
                <a:ext cx="6196013" cy="43513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>
                <a:lvl1pPr marL="228600" marR="0" indent="-2286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1pPr>
                <a:lvl2pPr marL="731519" marR="0" indent="-274319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2pPr>
                <a:lvl3pPr marL="12192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1714500" marR="0" indent="-3429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2171700" marR="0" indent="-3429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25908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30480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35052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39624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Easy Triplets</a:t>
                </a:r>
                <a:r>
                  <a:rPr lang="en-US" sz="1600" dirty="0"/>
                  <a:t>: </a:t>
                </a:r>
              </a:p>
              <a:p>
                <a:pPr marL="457200" lvl="1" indent="0" hangingPunct="1">
                  <a:buNone/>
                </a:pPr>
                <a:r>
                  <a:rPr lang="en-US" sz="1400" dirty="0"/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/>
              </a:p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Hard Triplets</a:t>
                </a:r>
                <a:r>
                  <a:rPr lang="en-US" sz="1600" dirty="0"/>
                  <a:t>: </a:t>
                </a:r>
              </a:p>
              <a:p>
                <a:pPr marL="914400" lvl="2" indent="0" hangingPunct="1">
                  <a:buNone/>
                </a:pPr>
                <a:r>
                  <a:rPr lang="en-US" sz="1400" i="1" dirty="0">
                    <a:latin typeface="Cambria Math" panose="02040503050406030204" pitchFamily="18" charset="0"/>
                  </a:rPr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</a:t>
                </a:r>
              </a:p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Semi-Hard Triplets</a:t>
                </a:r>
                <a:r>
                  <a:rPr lang="en-US" sz="1600" dirty="0"/>
                  <a:t>: </a:t>
                </a:r>
              </a:p>
              <a:p>
                <a:pPr marL="914400" lvl="2" indent="0" hangingPunct="1">
                  <a:buNone/>
                </a:pPr>
                <a:r>
                  <a:rPr lang="en-US" sz="1400" i="1" dirty="0">
                    <a:latin typeface="Cambria Math" panose="02040503050406030204" pitchFamily="18" charset="0"/>
                  </a:rPr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C5DE6A4-D88B-4DC4-8293-0EAD7180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" y="1515303"/>
                <a:ext cx="6196013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405B5-3928-42F1-8589-41DC39C0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10" y="2770971"/>
            <a:ext cx="3822265" cy="2687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FA077-F03A-4AC6-B4F9-75AEDE10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9" y="2090057"/>
            <a:ext cx="4267570" cy="3946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289FEA-A11B-42DB-8AE8-B1E0DFD1E65D}"/>
              </a:ext>
            </a:extLst>
          </p:cNvPr>
          <p:cNvSpPr txBox="1"/>
          <p:nvPr/>
        </p:nvSpPr>
        <p:spPr>
          <a:xfrm>
            <a:off x="402269" y="6084424"/>
            <a:ext cx="348859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Fig.: </a:t>
            </a:r>
            <a:r>
              <a:rPr lang="en-US" sz="1400" dirty="0"/>
              <a:t>CNN architecture (feature extraction)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686CB-2487-427F-8377-0A122C03BF45}"/>
              </a:ext>
            </a:extLst>
          </p:cNvPr>
          <p:cNvSpPr txBox="1"/>
          <p:nvPr/>
        </p:nvSpPr>
        <p:spPr>
          <a:xfrm>
            <a:off x="5289955" y="6059407"/>
            <a:ext cx="348859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Fig: </a:t>
            </a:r>
            <a:r>
              <a:rPr lang="en-US" sz="1400" dirty="0"/>
              <a:t>Siamese network architecture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943732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E73FF-5971-4E98-B2D2-005EB13C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 simple Siamese network features with transfer learning approach on shoes dataset classification accuracy.</a:t>
            </a:r>
          </a:p>
          <a:p>
            <a:endParaRPr lang="en-US" dirty="0"/>
          </a:p>
          <a:p>
            <a:r>
              <a:rPr lang="en-US" dirty="0"/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D2D2A-C9F2-400A-966F-E4C585ED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1AC7A-BA39-465A-A149-8107C5EFA777}"/>
              </a:ext>
            </a:extLst>
          </p:cNvPr>
          <p:cNvSpPr txBox="1"/>
          <p:nvPr/>
        </p:nvSpPr>
        <p:spPr>
          <a:xfrm>
            <a:off x="2273057" y="6033106"/>
            <a:ext cx="38384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Fig: </a:t>
            </a:r>
            <a:r>
              <a:rPr lang="en-US" sz="1400" dirty="0"/>
              <a:t>Our Siamese architecture for triplet loss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2874118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Transfer Learning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2" y="1647370"/>
            <a:ext cx="2700558" cy="1820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86525-D678-4A38-9D27-381052C9DDDB}"/>
              </a:ext>
            </a:extLst>
          </p:cNvPr>
          <p:cNvSpPr txBox="1"/>
          <p:nvPr/>
        </p:nvSpPr>
        <p:spPr>
          <a:xfrm>
            <a:off x="1476463" y="3487918"/>
            <a:ext cx="14722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(a) </a:t>
            </a:r>
            <a:r>
              <a:rPr lang="en-US" sz="1600" dirty="0" err="1"/>
              <a:t>Xception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BB4891E-EE0F-4195-9BA9-BBB9E1B1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06" y="1567678"/>
            <a:ext cx="2941080" cy="1920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7007D17-F862-4530-B170-D19885E6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27" y="3723509"/>
            <a:ext cx="2641836" cy="175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0B78-2A26-497B-ADBE-D7A0D876AB7A}"/>
              </a:ext>
            </a:extLst>
          </p:cNvPr>
          <p:cNvSpPr txBox="1"/>
          <p:nvPr/>
        </p:nvSpPr>
        <p:spPr>
          <a:xfrm>
            <a:off x="3772949" y="5559714"/>
            <a:ext cx="147226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(c)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BE269-4DC6-40BD-A700-285325688287}"/>
              </a:ext>
            </a:extLst>
          </p:cNvPr>
          <p:cNvSpPr txBox="1"/>
          <p:nvPr/>
        </p:nvSpPr>
        <p:spPr>
          <a:xfrm>
            <a:off x="6136695" y="3567070"/>
            <a:ext cx="189576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+ dense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EA3A9-1609-4CB6-8479-4DF45C63073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loss diagram for 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19177399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ontrastiv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Contrastive Loss</a:t>
            </a:r>
          </a:p>
        </p:txBody>
      </p:sp>
      <p:sp>
        <p:nvSpPr>
          <p:cNvPr id="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7" y="1522327"/>
            <a:ext cx="2772941" cy="170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62FFEB7-5EF3-4083-A7B2-FB800D56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21" y="1434246"/>
            <a:ext cx="2802161" cy="1906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FF531A7-BC5B-4D5B-A83D-065DD53A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25" y="3458641"/>
            <a:ext cx="2827275" cy="21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93A52-9B99-44EF-BDA8-B3427A1FD69C}"/>
              </a:ext>
            </a:extLst>
          </p:cNvPr>
          <p:cNvSpPr txBox="1"/>
          <p:nvPr/>
        </p:nvSpPr>
        <p:spPr>
          <a:xfrm>
            <a:off x="1275127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Con.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6766F-A47C-405E-9B91-CA5C75DA5631}"/>
              </a:ext>
            </a:extLst>
          </p:cNvPr>
          <p:cNvSpPr txBox="1"/>
          <p:nvPr/>
        </p:nvSpPr>
        <p:spPr>
          <a:xfrm>
            <a:off x="6013625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Triplet.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846C5-316F-4814-8161-235D84A8A421}"/>
              </a:ext>
            </a:extLst>
          </p:cNvPr>
          <p:cNvSpPr txBox="1"/>
          <p:nvPr/>
        </p:nvSpPr>
        <p:spPr>
          <a:xfrm>
            <a:off x="3528965" y="5696680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8619F-2393-40A6-9B9A-27AB7E3DA0D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loss diagram for transfer learning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Analyze each cla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Analyze each class</a:t>
            </a:r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4" y="1474095"/>
            <a:ext cx="7415821" cy="509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64628-173B-4EF4-9FEF-96876C647B73}"/>
              </a:ext>
            </a:extLst>
          </p:cNvPr>
          <p:cNvSpPr txBox="1"/>
          <p:nvPr/>
        </p:nvSpPr>
        <p:spPr>
          <a:xfrm>
            <a:off x="1765882" y="6462173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accuracy per class of best models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2" y="1669600"/>
            <a:ext cx="5294483" cy="390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21" y="4694464"/>
            <a:ext cx="2848052" cy="82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01" y="1808065"/>
            <a:ext cx="2008293" cy="274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C0CE9-39C3-44C0-9CA1-CFC6111DD076}"/>
              </a:ext>
            </a:extLst>
          </p:cNvPr>
          <p:cNvSpPr txBox="1"/>
          <p:nvPr/>
        </p:nvSpPr>
        <p:spPr>
          <a:xfrm>
            <a:off x="1990644" y="6565089"/>
            <a:ext cx="480059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http://vision.cs.utexas.edu/projects/finegrained/utzap50k/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8E9F-F14A-42A6-9A1F-8C982F1387F0}"/>
              </a:ext>
            </a:extLst>
          </p:cNvPr>
          <p:cNvSpPr txBox="1"/>
          <p:nvPr/>
        </p:nvSpPr>
        <p:spPr>
          <a:xfrm>
            <a:off x="904723" y="5694589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dirty="0">
                <a:solidFill>
                  <a:srgbClr val="202124"/>
                </a:solidFill>
                <a:latin typeface="Roboto"/>
              </a:rPr>
              <a:t>1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: </a:t>
            </a:r>
            <a:r>
              <a:rPr lang="en-US" sz="1600" dirty="0"/>
              <a:t>Examples from the dataset.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DE103-9843-4560-99AA-4DBB70329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76" y="5400044"/>
            <a:ext cx="2808497" cy="10531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ransfer Learning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t>Transfer Learning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Transfer Learning</a:t>
            </a:r>
          </a:p>
        </p:txBody>
      </p:sp>
      <p:sp>
        <p:nvSpPr>
          <p:cNvPr id="7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771" name="Screen Shot 2021-04-16 at 5.50.35 PM.png" descr="Screen Shot 2021-04-16 at 5.50.35 PM.png"/>
          <p:cNvPicPr>
            <a:picLocks noChangeAspect="1"/>
          </p:cNvPicPr>
          <p:nvPr/>
        </p:nvPicPr>
        <p:blipFill rotWithShape="1">
          <a:blip r:embed="rId2"/>
          <a:srcRect b="14193"/>
          <a:stretch/>
        </p:blipFill>
        <p:spPr>
          <a:xfrm>
            <a:off x="549312" y="1644312"/>
            <a:ext cx="8045376" cy="359482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BCDF6-D799-4399-8890-5AA4CA57F913}"/>
              </a:ext>
            </a:extLst>
          </p:cNvPr>
          <p:cNvSpPr txBox="1"/>
          <p:nvPr/>
        </p:nvSpPr>
        <p:spPr>
          <a:xfrm>
            <a:off x="1678676" y="5468910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2: </a:t>
            </a:r>
            <a:r>
              <a:rPr lang="en-US" sz="1600" dirty="0"/>
              <a:t>Intuitive examples about transfer learning.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F7D95-0B11-444F-8E6A-E3D605123E9E}"/>
              </a:ext>
            </a:extLst>
          </p:cNvPr>
          <p:cNvSpPr txBox="1"/>
          <p:nvPr/>
        </p:nvSpPr>
        <p:spPr>
          <a:xfrm>
            <a:off x="1990644" y="6423420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" y="1643769"/>
            <a:ext cx="7634442" cy="398364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Rectangle"/>
          <p:cNvSpPr/>
          <p:nvPr/>
        </p:nvSpPr>
        <p:spPr>
          <a:xfrm>
            <a:off x="767331" y="2051215"/>
            <a:ext cx="7608889" cy="361998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B468-B222-46F2-A5BD-898CAEF07FE4}"/>
              </a:ext>
            </a:extLst>
          </p:cNvPr>
          <p:cNvSpPr txBox="1"/>
          <p:nvPr/>
        </p:nvSpPr>
        <p:spPr>
          <a:xfrm>
            <a:off x="1554274" y="5856637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Table 1: part of available models on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Keras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applications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56364-51C4-4A3C-9E60-05B70025910C}"/>
              </a:ext>
            </a:extLst>
          </p:cNvPr>
          <p:cNvSpPr txBox="1"/>
          <p:nvPr/>
        </p:nvSpPr>
        <p:spPr>
          <a:xfrm>
            <a:off x="1990644" y="6423420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https://keras.io/api/applications/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1" y="1332482"/>
            <a:ext cx="7186538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7C8CC-C637-4746-9EF0-AE1D4511AAE4}"/>
              </a:ext>
            </a:extLst>
          </p:cNvPr>
          <p:cNvSpPr txBox="1"/>
          <p:nvPr/>
        </p:nvSpPr>
        <p:spPr>
          <a:xfrm>
            <a:off x="3311533" y="6012910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  <a:r>
              <a:rPr lang="en-US" sz="1600" dirty="0">
                <a:solidFill>
                  <a:srgbClr val="202124"/>
                </a:solidFill>
                <a:latin typeface="Roboto"/>
              </a:rPr>
              <a:t>3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: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Xception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architecture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44B03-C26C-4A19-AFAE-915BC4C25167}"/>
              </a:ext>
            </a:extLst>
          </p:cNvPr>
          <p:cNvSpPr txBox="1"/>
          <p:nvPr/>
        </p:nvSpPr>
        <p:spPr>
          <a:xfrm>
            <a:off x="1990644" y="6418753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Xception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: Deep Learning with </a:t>
            </a: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Depthwise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 Separable Convolutions https://arxiv.org/pdf/1610.02357.pdf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Implementation</a:t>
            </a:r>
            <a:endParaRPr dirty="0"/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3060D8-BB32-480A-84A6-72B7438E0A91}"/>
              </a:ext>
            </a:extLst>
          </p:cNvPr>
          <p:cNvGrpSpPr/>
          <p:nvPr/>
        </p:nvGrpSpPr>
        <p:grpSpPr>
          <a:xfrm>
            <a:off x="632069" y="1879855"/>
            <a:ext cx="4248148" cy="936312"/>
            <a:chOff x="527832" y="1675799"/>
            <a:chExt cx="4248148" cy="936312"/>
          </a:xfrm>
        </p:grpSpPr>
        <p:sp>
          <p:nvSpPr>
            <p:cNvPr id="785" name="Rectangle"/>
            <p:cNvSpPr/>
            <p:nvPr/>
          </p:nvSpPr>
          <p:spPr>
            <a:xfrm>
              <a:off x="3957237" y="1918300"/>
              <a:ext cx="818743" cy="40455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dirty="0"/>
                <a:t>G.A.B</a:t>
              </a:r>
              <a:endParaRPr dirty="0"/>
            </a:p>
          </p:txBody>
        </p:sp>
        <p:sp>
          <p:nvSpPr>
            <p:cNvPr id="789" name="Rectangle"/>
            <p:cNvSpPr/>
            <p:nvPr/>
          </p:nvSpPr>
          <p:spPr>
            <a:xfrm>
              <a:off x="2187061" y="1941680"/>
              <a:ext cx="1152197" cy="404550"/>
            </a:xfrm>
            <a:prstGeom prst="rect">
              <a:avLst/>
            </a:prstGeom>
            <a:solidFill>
              <a:schemeClr val="accent4">
                <a:lumOff val="2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200" dirty="0" err="1"/>
                <a:t>Xception</a:t>
              </a:r>
              <a:endParaRPr sz="1200" dirty="0"/>
            </a:p>
          </p:txBody>
        </p:sp>
        <p:sp>
          <p:nvSpPr>
            <p:cNvPr id="799" name="Line"/>
            <p:cNvSpPr/>
            <p:nvPr/>
          </p:nvSpPr>
          <p:spPr>
            <a:xfrm>
              <a:off x="1727119" y="2145035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1ECD09B-AB6C-460C-90AD-A27ACF415745}"/>
                </a:ext>
              </a:extLst>
            </p:cNvPr>
            <p:cNvSpPr/>
            <p:nvPr/>
          </p:nvSpPr>
          <p:spPr>
            <a:xfrm>
              <a:off x="3391871" y="2144402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pic>
          <p:nvPicPr>
            <p:cNvPr id="64" name="data_example.png" descr="data_example.png">
              <a:extLst>
                <a:ext uri="{FF2B5EF4-FFF2-40B4-BE49-F238E27FC236}">
                  <a16:creationId xmlns:a16="http://schemas.microsoft.com/office/drawing/2014/main" id="{680D24CC-C933-4346-BCBE-EFDA7B75C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033" r="78296"/>
            <a:stretch/>
          </p:blipFill>
          <p:spPr>
            <a:xfrm>
              <a:off x="527832" y="1675799"/>
              <a:ext cx="1199287" cy="9363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9" name="Line">
            <a:extLst>
              <a:ext uri="{FF2B5EF4-FFF2-40B4-BE49-F238E27FC236}">
                <a16:creationId xmlns:a16="http://schemas.microsoft.com/office/drawing/2014/main" id="{951B1515-E752-4EB4-98F5-E21AB4EB739A}"/>
              </a:ext>
            </a:extLst>
          </p:cNvPr>
          <p:cNvSpPr/>
          <p:nvPr/>
        </p:nvSpPr>
        <p:spPr>
          <a:xfrm>
            <a:off x="5035864" y="235155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0" name="Output / Classes">
            <a:extLst>
              <a:ext uri="{FF2B5EF4-FFF2-40B4-BE49-F238E27FC236}">
                <a16:creationId xmlns:a16="http://schemas.microsoft.com/office/drawing/2014/main" id="{6667D916-ACBA-49B6-B587-653B40BDCCE8}"/>
              </a:ext>
            </a:extLst>
          </p:cNvPr>
          <p:cNvSpPr txBox="1"/>
          <p:nvPr/>
        </p:nvSpPr>
        <p:spPr>
          <a:xfrm>
            <a:off x="6869598" y="2185571"/>
            <a:ext cx="592717" cy="261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/>
            </a:lvl1pPr>
          </a:lstStyle>
          <a:p>
            <a:r>
              <a:rPr lang="en-US" sz="1100" dirty="0" err="1"/>
              <a:t>softmax</a:t>
            </a:r>
            <a:endParaRPr sz="1100" dirty="0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AC4FF290-60AE-4790-B1AB-8114D5B51787}"/>
              </a:ext>
            </a:extLst>
          </p:cNvPr>
          <p:cNvSpPr/>
          <p:nvPr/>
        </p:nvSpPr>
        <p:spPr>
          <a:xfrm>
            <a:off x="7509006" y="2307527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C2C010BC-100D-4A7A-ABB1-9828E5DEA05F}"/>
              </a:ext>
            </a:extLst>
          </p:cNvPr>
          <p:cNvSpPr/>
          <p:nvPr/>
        </p:nvSpPr>
        <p:spPr>
          <a:xfrm>
            <a:off x="6443981" y="230368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4E1121-A8F2-4939-B171-1D528BD724A8}"/>
              </a:ext>
            </a:extLst>
          </p:cNvPr>
          <p:cNvGrpSpPr/>
          <p:nvPr/>
        </p:nvGrpSpPr>
        <p:grpSpPr>
          <a:xfrm>
            <a:off x="5590290" y="1612685"/>
            <a:ext cx="818743" cy="1470653"/>
            <a:chOff x="5232585" y="1299216"/>
            <a:chExt cx="818743" cy="1470653"/>
          </a:xfrm>
        </p:grpSpPr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541A78B3-9D95-40A1-84FE-24E584400E82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9A1B39-42FC-4E4B-9BFF-EB5218ADB4C2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33401E-88E4-4D72-9CC3-01C59CEF4F52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C3DB1A-1753-4D72-BB44-4929E2C5E9C9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0E411D-B384-4E17-B744-2323E48EC4E4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61A60C-0EE3-4A85-B0DA-ECA5A0385258}"/>
              </a:ext>
            </a:extLst>
          </p:cNvPr>
          <p:cNvGrpSpPr/>
          <p:nvPr/>
        </p:nvGrpSpPr>
        <p:grpSpPr>
          <a:xfrm>
            <a:off x="7970247" y="1612685"/>
            <a:ext cx="818743" cy="1470653"/>
            <a:chOff x="5232585" y="1299216"/>
            <a:chExt cx="818743" cy="1470653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9B72FBBA-3F36-47AF-BC22-E965C2ABEB3B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58BEA5-E27B-40AD-A4DE-C06A22F6D67F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F8F32F-8F27-46CD-929D-29C55C876CE4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276BAC-74E9-4401-BEC3-638E4833DDB2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449778-2046-43F5-B26B-07CCF044F5AC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7918FF-7AA1-4410-9464-7AB1115467DB}"/>
              </a:ext>
            </a:extLst>
          </p:cNvPr>
          <p:cNvSpPr txBox="1"/>
          <p:nvPr/>
        </p:nvSpPr>
        <p:spPr>
          <a:xfrm>
            <a:off x="5729740" y="1336451"/>
            <a:ext cx="79102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scores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08A7C7-8298-4448-8170-B6BAA130A7DC}"/>
              </a:ext>
            </a:extLst>
          </p:cNvPr>
          <p:cNvSpPr txBox="1"/>
          <p:nvPr/>
        </p:nvSpPr>
        <p:spPr>
          <a:xfrm>
            <a:off x="7926555" y="1336451"/>
            <a:ext cx="113492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Probabilities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B06455-5953-4584-8B38-D6D72667619A}"/>
              </a:ext>
            </a:extLst>
          </p:cNvPr>
          <p:cNvSpPr txBox="1"/>
          <p:nvPr/>
        </p:nvSpPr>
        <p:spPr>
          <a:xfrm>
            <a:off x="2512202" y="256763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3, 3, 2048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052B47-68B8-4277-B83B-9A986A2FF3D3}"/>
              </a:ext>
            </a:extLst>
          </p:cNvPr>
          <p:cNvSpPr txBox="1"/>
          <p:nvPr/>
        </p:nvSpPr>
        <p:spPr>
          <a:xfrm>
            <a:off x="4293909" y="253345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38E04-27C2-43A2-99A5-6A33A44837F7}"/>
              </a:ext>
            </a:extLst>
          </p:cNvPr>
          <p:cNvGrpSpPr/>
          <p:nvPr/>
        </p:nvGrpSpPr>
        <p:grpSpPr>
          <a:xfrm>
            <a:off x="482815" y="4000981"/>
            <a:ext cx="8466876" cy="1996513"/>
            <a:chOff x="482815" y="4000981"/>
            <a:chExt cx="8466876" cy="19965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BF498F-8B79-4A33-80DC-5765DE4A8A7A}"/>
                </a:ext>
              </a:extLst>
            </p:cNvPr>
            <p:cNvGrpSpPr/>
            <p:nvPr/>
          </p:nvGrpSpPr>
          <p:grpSpPr>
            <a:xfrm>
              <a:off x="482815" y="4368680"/>
              <a:ext cx="4978582" cy="1261116"/>
              <a:chOff x="482815" y="3027560"/>
              <a:chExt cx="4978582" cy="1261116"/>
            </a:xfrm>
          </p:grpSpPr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34D79A58-24A3-43EC-AF29-4DD6D2296D54}"/>
                  </a:ext>
                </a:extLst>
              </p:cNvPr>
              <p:cNvSpPr/>
              <p:nvPr/>
            </p:nvSpPr>
            <p:spPr>
              <a:xfrm>
                <a:off x="4481724" y="3027560"/>
                <a:ext cx="554140" cy="1261116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sz="1600" dirty="0"/>
                  <a:t>FC</a:t>
                </a:r>
              </a:p>
              <a:p>
                <a:pPr algn="ctr"/>
                <a:r>
                  <a:rPr lang="en-US" sz="1600" dirty="0"/>
                  <a:t>+</a:t>
                </a:r>
              </a:p>
              <a:p>
                <a:pPr algn="ctr"/>
                <a:r>
                  <a:rPr lang="en-US" sz="1600" dirty="0" err="1"/>
                  <a:t>Relu</a:t>
                </a:r>
                <a:endParaRPr lang="en-US" sz="1100" dirty="0"/>
              </a:p>
            </p:txBody>
          </p:sp>
          <p:pic>
            <p:nvPicPr>
              <p:cNvPr id="40" name="data_example.png" descr="data_example.png">
                <a:extLst>
                  <a:ext uri="{FF2B5EF4-FFF2-40B4-BE49-F238E27FC236}">
                    <a16:creationId xmlns:a16="http://schemas.microsoft.com/office/drawing/2014/main" id="{4FC26C21-F39C-4119-B10F-CDD5D0205B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33" r="78296"/>
              <a:stretch/>
            </p:blipFill>
            <p:spPr>
              <a:xfrm>
                <a:off x="482815" y="3265344"/>
                <a:ext cx="1199287" cy="93631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571C8DFA-9B99-4DD7-BECA-D15E9A77DB52}"/>
                  </a:ext>
                </a:extLst>
              </p:cNvPr>
              <p:cNvSpPr/>
              <p:nvPr/>
            </p:nvSpPr>
            <p:spPr>
              <a:xfrm>
                <a:off x="3377553" y="3514493"/>
                <a:ext cx="676287" cy="404552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dirty="0"/>
                  <a:t>G.A.B</a:t>
                </a:r>
                <a:endParaRPr dirty="0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65977681-90B0-49B3-9F15-AE65D7961541}"/>
                  </a:ext>
                </a:extLst>
              </p:cNvPr>
              <p:cNvSpPr/>
              <p:nvPr/>
            </p:nvSpPr>
            <p:spPr>
              <a:xfrm>
                <a:off x="2104830" y="3541691"/>
                <a:ext cx="789688" cy="404550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sz="1200" dirty="0" err="1"/>
                  <a:t>Xception</a:t>
                </a:r>
                <a:endParaRPr sz="1200" dirty="0"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6554C741-05BE-41A7-A3C0-5300D81ACE0A}"/>
                  </a:ext>
                </a:extLst>
              </p:cNvPr>
              <p:cNvSpPr/>
              <p:nvPr/>
            </p:nvSpPr>
            <p:spPr>
              <a:xfrm>
                <a:off x="1673398" y="3735693"/>
                <a:ext cx="394088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327E223D-1FEB-4914-AF13-6AC992F85D77}"/>
                  </a:ext>
                </a:extLst>
              </p:cNvPr>
              <p:cNvSpPr/>
              <p:nvPr/>
            </p:nvSpPr>
            <p:spPr>
              <a:xfrm>
                <a:off x="2949175" y="3716769"/>
                <a:ext cx="394088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0E950848-7AE5-4DF5-9FFC-64309F3F5F32}"/>
                  </a:ext>
                </a:extLst>
              </p:cNvPr>
              <p:cNvSpPr/>
              <p:nvPr/>
            </p:nvSpPr>
            <p:spPr>
              <a:xfrm>
                <a:off x="4098654" y="3706304"/>
                <a:ext cx="366741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F34800FE-D4F3-4209-A824-AD62EF51721C}"/>
                  </a:ext>
                </a:extLst>
              </p:cNvPr>
              <p:cNvSpPr/>
              <p:nvPr/>
            </p:nvSpPr>
            <p:spPr>
              <a:xfrm>
                <a:off x="5094656" y="3716769"/>
                <a:ext cx="366741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</p:grpSp>
        <p:sp>
          <p:nvSpPr>
            <p:cNvPr id="75" name="Output / Classes">
              <a:extLst>
                <a:ext uri="{FF2B5EF4-FFF2-40B4-BE49-F238E27FC236}">
                  <a16:creationId xmlns:a16="http://schemas.microsoft.com/office/drawing/2014/main" id="{FF5B9FBB-5A69-4C3C-BD90-C33A1A0CF361}"/>
                </a:ext>
              </a:extLst>
            </p:cNvPr>
            <p:cNvSpPr txBox="1"/>
            <p:nvPr/>
          </p:nvSpPr>
          <p:spPr>
            <a:xfrm>
              <a:off x="6877885" y="4886511"/>
              <a:ext cx="592717" cy="261610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400"/>
              </a:lvl1pPr>
            </a:lstStyle>
            <a:p>
              <a:r>
                <a:rPr lang="en-US" sz="1100" dirty="0" err="1"/>
                <a:t>softmax</a:t>
              </a:r>
              <a:endParaRPr sz="1100" dirty="0"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7B767BA-1B03-466F-A70F-25B250B40702}"/>
                </a:ext>
              </a:extLst>
            </p:cNvPr>
            <p:cNvSpPr/>
            <p:nvPr/>
          </p:nvSpPr>
          <p:spPr>
            <a:xfrm>
              <a:off x="7517293" y="5008467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67BC0EE2-CC96-4497-947E-7838C6B1DDBC}"/>
                </a:ext>
              </a:extLst>
            </p:cNvPr>
            <p:cNvSpPr/>
            <p:nvPr/>
          </p:nvSpPr>
          <p:spPr>
            <a:xfrm>
              <a:off x="6452268" y="5004621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92467B0-CE00-4380-B791-37BE01A893FC}"/>
                </a:ext>
              </a:extLst>
            </p:cNvPr>
            <p:cNvGrpSpPr/>
            <p:nvPr/>
          </p:nvGrpSpPr>
          <p:grpSpPr>
            <a:xfrm>
              <a:off x="5598577" y="4313625"/>
              <a:ext cx="818743" cy="1470653"/>
              <a:chOff x="5232585" y="1299216"/>
              <a:chExt cx="818743" cy="1470653"/>
            </a:xfrm>
          </p:grpSpPr>
          <p:sp>
            <p:nvSpPr>
              <p:cNvPr id="92" name="Rectangle">
                <a:extLst>
                  <a:ext uri="{FF2B5EF4-FFF2-40B4-BE49-F238E27FC236}">
                    <a16:creationId xmlns:a16="http://schemas.microsoft.com/office/drawing/2014/main" id="{1984B63A-DA55-4040-AE63-18B7046DF88C}"/>
                  </a:ext>
                </a:extLst>
              </p:cNvPr>
              <p:cNvSpPr/>
              <p:nvPr/>
            </p:nvSpPr>
            <p:spPr>
              <a:xfrm>
                <a:off x="5232585" y="1299216"/>
                <a:ext cx="818743" cy="1470653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endParaRPr sz="90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A70C17A-C46E-4D2F-88C5-9448CFDE99C2}"/>
                  </a:ext>
                </a:extLst>
              </p:cNvPr>
              <p:cNvSpPr/>
              <p:nvPr/>
            </p:nvSpPr>
            <p:spPr>
              <a:xfrm>
                <a:off x="5317305" y="1336611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shoes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FE19BB7-B16C-4177-820A-6DD5F02A0E9C}"/>
                  </a:ext>
                </a:extLst>
              </p:cNvPr>
              <p:cNvSpPr/>
              <p:nvPr/>
            </p:nvSpPr>
            <p:spPr>
              <a:xfrm>
                <a:off x="5303837" y="1693490"/>
                <a:ext cx="63525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sandals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CDEE546-E5A1-4DC9-AD2C-5B4C0A13529B}"/>
                  </a:ext>
                </a:extLst>
              </p:cNvPr>
              <p:cNvSpPr/>
              <p:nvPr/>
            </p:nvSpPr>
            <p:spPr>
              <a:xfrm>
                <a:off x="5320475" y="2058955"/>
                <a:ext cx="61239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slippers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14AD849-E6F1-417C-9B2D-DC1A41EE120F}"/>
                  </a:ext>
                </a:extLst>
              </p:cNvPr>
              <p:cNvSpPr/>
              <p:nvPr/>
            </p:nvSpPr>
            <p:spPr>
              <a:xfrm>
                <a:off x="5331905" y="2420905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boots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21F93B3-BB24-467A-A1B2-616B51955D6E}"/>
                </a:ext>
              </a:extLst>
            </p:cNvPr>
            <p:cNvGrpSpPr/>
            <p:nvPr/>
          </p:nvGrpSpPr>
          <p:grpSpPr>
            <a:xfrm>
              <a:off x="7978534" y="4313625"/>
              <a:ext cx="818743" cy="1470653"/>
              <a:chOff x="5232585" y="1299216"/>
              <a:chExt cx="818743" cy="1470653"/>
            </a:xfrm>
          </p:grpSpPr>
          <p:sp>
            <p:nvSpPr>
              <p:cNvPr id="98" name="Rectangle">
                <a:extLst>
                  <a:ext uri="{FF2B5EF4-FFF2-40B4-BE49-F238E27FC236}">
                    <a16:creationId xmlns:a16="http://schemas.microsoft.com/office/drawing/2014/main" id="{FF55702F-3983-4815-AA3C-73EE5EC6E201}"/>
                  </a:ext>
                </a:extLst>
              </p:cNvPr>
              <p:cNvSpPr/>
              <p:nvPr/>
            </p:nvSpPr>
            <p:spPr>
              <a:xfrm>
                <a:off x="5232585" y="1299216"/>
                <a:ext cx="818743" cy="1470653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endParaRPr sz="9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0CAD282-8D03-4A51-AFEF-4BF48466469B}"/>
                  </a:ext>
                </a:extLst>
              </p:cNvPr>
              <p:cNvSpPr/>
              <p:nvPr/>
            </p:nvSpPr>
            <p:spPr>
              <a:xfrm>
                <a:off x="5317305" y="1336611"/>
                <a:ext cx="601980" cy="302952"/>
              </a:xfrm>
              <a:prstGeom prst="ellipse">
                <a:avLst/>
              </a:prstGeom>
              <a:solidFill>
                <a:schemeClr val="tx2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shoes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09AA439-B5E7-4545-A153-FF0F55259B6E}"/>
                  </a:ext>
                </a:extLst>
              </p:cNvPr>
              <p:cNvSpPr/>
              <p:nvPr/>
            </p:nvSpPr>
            <p:spPr>
              <a:xfrm>
                <a:off x="5303837" y="1693490"/>
                <a:ext cx="63525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sandals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C3948A-7BDD-4460-9632-F2BC45567D36}"/>
                  </a:ext>
                </a:extLst>
              </p:cNvPr>
              <p:cNvSpPr/>
              <p:nvPr/>
            </p:nvSpPr>
            <p:spPr>
              <a:xfrm>
                <a:off x="5320475" y="2058955"/>
                <a:ext cx="61239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slippers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B52D13A-C59E-4894-958E-33670C2DE2BB}"/>
                  </a:ext>
                </a:extLst>
              </p:cNvPr>
              <p:cNvSpPr/>
              <p:nvPr/>
            </p:nvSpPr>
            <p:spPr>
              <a:xfrm>
                <a:off x="5331905" y="2420905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boots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713776-F1E3-4A91-A8BC-C0AFD8C73EF9}"/>
                </a:ext>
              </a:extLst>
            </p:cNvPr>
            <p:cNvSpPr txBox="1"/>
            <p:nvPr/>
          </p:nvSpPr>
          <p:spPr>
            <a:xfrm>
              <a:off x="5738027" y="4037391"/>
              <a:ext cx="79102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rPr>
                <a:t>scores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1D474F-D26C-4DA2-99E1-338A763637C6}"/>
                </a:ext>
              </a:extLst>
            </p:cNvPr>
            <p:cNvSpPr txBox="1"/>
            <p:nvPr/>
          </p:nvSpPr>
          <p:spPr>
            <a:xfrm>
              <a:off x="7935895" y="4023007"/>
              <a:ext cx="964266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rPr>
                <a:t>Probabilities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5E153E2-AA48-4165-A3F9-501B70F71C25}"/>
                </a:ext>
              </a:extLst>
            </p:cNvPr>
            <p:cNvSpPr/>
            <p:nvPr/>
          </p:nvSpPr>
          <p:spPr>
            <a:xfrm>
              <a:off x="537211" y="4000981"/>
              <a:ext cx="8412480" cy="1996513"/>
            </a:xfrm>
            <a:prstGeom prst="roundRect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3102CC-D53B-4B13-A121-0C313678EF33}"/>
                </a:ext>
              </a:extLst>
            </p:cNvPr>
            <p:cNvSpPr txBox="1"/>
            <p:nvPr/>
          </p:nvSpPr>
          <p:spPr>
            <a:xfrm>
              <a:off x="4598733" y="5629796"/>
              <a:ext cx="679293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512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56351A7-F336-43FB-B487-04060CDCA246}"/>
                </a:ext>
              </a:extLst>
            </p:cNvPr>
            <p:cNvSpPr txBox="1"/>
            <p:nvPr/>
          </p:nvSpPr>
          <p:spPr>
            <a:xfrm>
              <a:off x="2141957" y="5281168"/>
              <a:ext cx="88974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2048, 3, 3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C6BD1A-07B0-46E1-92EB-1FCB499D9382}"/>
                </a:ext>
              </a:extLst>
            </p:cNvPr>
            <p:cNvSpPr txBox="1"/>
            <p:nvPr/>
          </p:nvSpPr>
          <p:spPr>
            <a:xfrm>
              <a:off x="3505668" y="5245512"/>
              <a:ext cx="88974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2048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38DC11D-E68F-4FC7-9188-E08102BB0AFB}"/>
              </a:ext>
            </a:extLst>
          </p:cNvPr>
          <p:cNvSpPr txBox="1"/>
          <p:nvPr/>
        </p:nvSpPr>
        <p:spPr>
          <a:xfrm>
            <a:off x="2104830" y="6291001"/>
            <a:ext cx="550317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4: implemented transfer learning architectures. 	G.A.B: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GlobalAveragePooling</a:t>
            </a:r>
            <a:endParaRPr lang="en-US" sz="1600" b="0" i="0" dirty="0">
              <a:solidFill>
                <a:srgbClr val="202124"/>
              </a:solidFill>
              <a:effectLst/>
              <a:latin typeface="Roboto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7E021D7-A39A-42F8-86D6-B49FA9B06873}"/>
              </a:ext>
            </a:extLst>
          </p:cNvPr>
          <p:cNvSpPr/>
          <p:nvPr/>
        </p:nvSpPr>
        <p:spPr>
          <a:xfrm>
            <a:off x="540324" y="1246898"/>
            <a:ext cx="8412480" cy="1996513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1893793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987</Words>
  <Application>Microsoft Office PowerPoint</Application>
  <PresentationFormat>On-screen Show (4:3)</PresentationFormat>
  <Paragraphs>241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Proxima Nova</vt:lpstr>
      <vt:lpstr>Proxima Nova Bold</vt:lpstr>
      <vt:lpstr>Proxima Nova Rg</vt:lpstr>
      <vt:lpstr>Roboto</vt:lpstr>
      <vt:lpstr>Times</vt:lpstr>
      <vt:lpstr>Office Theme</vt:lpstr>
      <vt:lpstr>Investigation of Image Classification based on Transfer Learning and Siamese Network </vt:lpstr>
      <vt:lpstr>Agenda</vt:lpstr>
      <vt:lpstr>Objective</vt:lpstr>
      <vt:lpstr>Dataset</vt:lpstr>
      <vt:lpstr>Transfer Learning</vt:lpstr>
      <vt:lpstr>Transfer Learning</vt:lpstr>
      <vt:lpstr>Xception</vt:lpstr>
      <vt:lpstr>Xception</vt:lpstr>
      <vt:lpstr>Implementation</vt:lpstr>
      <vt:lpstr>Siamese Network</vt:lpstr>
      <vt:lpstr>Siamese Network</vt:lpstr>
      <vt:lpstr>Typical CNN Architecture</vt:lpstr>
      <vt:lpstr>Contrastive Loss</vt:lpstr>
      <vt:lpstr>Contrastive Loss Function</vt:lpstr>
      <vt:lpstr>Triplet Loss</vt:lpstr>
      <vt:lpstr>Triplet Loss Function</vt:lpstr>
      <vt:lpstr>Implementation</vt:lpstr>
      <vt:lpstr>Pairs</vt:lpstr>
      <vt:lpstr>Implementation</vt:lpstr>
      <vt:lpstr>Evaluation</vt:lpstr>
      <vt:lpstr>Evaluation – old run</vt:lpstr>
      <vt:lpstr>Comparison of Transfer Learning</vt:lpstr>
      <vt:lpstr>Comparison of Siamese Network</vt:lpstr>
      <vt:lpstr>Comparison best models</vt:lpstr>
      <vt:lpstr>Comparison best models</vt:lpstr>
      <vt:lpstr>Thank you!</vt:lpstr>
      <vt:lpstr>Triplet Loss</vt:lpstr>
      <vt:lpstr>Triplet Mining</vt:lpstr>
      <vt:lpstr>Implementation</vt:lpstr>
      <vt:lpstr>Implementation</vt:lpstr>
      <vt:lpstr>Transfer Learning</vt:lpstr>
      <vt:lpstr>Contrastive Loss</vt:lpstr>
      <vt:lpstr>Analyze each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Image Classification based on Transfer Learning and Siamese Network </dc:title>
  <cp:lastModifiedBy>Almudaifer, Abdullateef Ibrahim</cp:lastModifiedBy>
  <cp:revision>75</cp:revision>
  <dcterms:modified xsi:type="dcterms:W3CDTF">2021-04-22T00:34:18Z</dcterms:modified>
</cp:coreProperties>
</file>